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1756B5-9CA6-41C5-A323-25C97375A01C}">
  <a:tblStyle styleId="{391756B5-9CA6-41C5-A323-25C97375A0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bold.fntdata"/><Relationship Id="rId21" Type="http://schemas.openxmlformats.org/officeDocument/2006/relationships/slide" Target="slides/slide15.xml"/><Relationship Id="rId43" Type="http://schemas.openxmlformats.org/officeDocument/2006/relationships/font" Target="fonts/Roboto-regular.fntdata"/><Relationship Id="rId24" Type="http://schemas.openxmlformats.org/officeDocument/2006/relationships/slide" Target="slides/slide18.xml"/><Relationship Id="rId46" Type="http://schemas.openxmlformats.org/officeDocument/2006/relationships/font" Target="fonts/Roboto-boldItalic.fntdata"/><Relationship Id="rId23" Type="http://schemas.openxmlformats.org/officeDocument/2006/relationships/slide" Target="slides/slide17.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b35492c2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b35492c2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b35492c2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b35492c2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b35492c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b35492c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c9ae6356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c9ae6356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9ae635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9ae6356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c9ae6356a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c9ae6356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9ae6356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9ae6356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b9d004787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b9d004787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73caf79f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373caf79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373caf79f_2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373caf79f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ba8a86ae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ba8a86ae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ba8a86a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ba8a86a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ba8a86ae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ba8a86ae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6c995749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6c995749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b354923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b354923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b354923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b354923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b3549234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b3549234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b354923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b354923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6b3549234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6b3549234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b35492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b35492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b354923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b354923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6b354923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6b354923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b3549234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b3549234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ba8a86ae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ba8a86ae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ba8a86ae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ba8a86ae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cba8a86ae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cba8a86ae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b9d00478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b9d00478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373caf79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373caf79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b373caf79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b373caf79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b35492c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b35492c2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b35492c2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b35492c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cb9d004787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cb9d004787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rive.google.com/file/d/1jaJl1RY_ubMWOApiM219aAPna2uWsYOa/view?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mailto:poravr21@iitk.ac.in" TargetMode="External"/><Relationship Id="rId4" Type="http://schemas.openxmlformats.org/officeDocument/2006/relationships/hyperlink" Target="mailto:umangs21@iitk.ac.in" TargetMode="External"/><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1356775" y="1352750"/>
            <a:ext cx="7834200" cy="210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Undergraduate</a:t>
            </a:r>
            <a:r>
              <a:rPr b="1" lang="en"/>
              <a:t> Project</a:t>
            </a:r>
            <a:endParaRPr b="1"/>
          </a:p>
          <a:p>
            <a:pPr indent="0" lvl="0" marL="0" rtl="0" algn="l">
              <a:spcBef>
                <a:spcPts val="0"/>
              </a:spcBef>
              <a:spcAft>
                <a:spcPts val="0"/>
              </a:spcAft>
              <a:buNone/>
            </a:pPr>
            <a:r>
              <a:rPr b="1" lang="en"/>
              <a:t>           2023-24 II</a:t>
            </a:r>
            <a:endParaRPr b="1"/>
          </a:p>
        </p:txBody>
      </p:sp>
      <p:sp>
        <p:nvSpPr>
          <p:cNvPr id="68" name="Google Shape;68;p13"/>
          <p:cNvSpPr txBox="1"/>
          <p:nvPr>
            <p:ph idx="1" type="subTitle"/>
          </p:nvPr>
        </p:nvSpPr>
        <p:spPr>
          <a:xfrm>
            <a:off x="460950" y="3658067"/>
            <a:ext cx="8222100" cy="1067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400"/>
              <a:t>Prof. Tushar Sandhan</a:t>
            </a:r>
            <a:endParaRPr b="1" sz="2400"/>
          </a:p>
          <a:p>
            <a:pPr indent="0" lvl="0" marL="0" rtl="0" algn="l">
              <a:spcBef>
                <a:spcPts val="0"/>
              </a:spcBef>
              <a:spcAft>
                <a:spcPts val="0"/>
              </a:spcAft>
              <a:buNone/>
            </a:pPr>
            <a:r>
              <a:rPr b="1" lang="en" sz="2400"/>
              <a:t>Mentor</a:t>
            </a:r>
            <a:r>
              <a:rPr lang="en" sz="2400"/>
              <a:t> - Shraddha Tripathi</a:t>
            </a:r>
            <a:endParaRPr sz="2400"/>
          </a:p>
          <a:p>
            <a:pPr indent="0" lvl="0" marL="0" rtl="0" algn="l">
              <a:spcBef>
                <a:spcPts val="0"/>
              </a:spcBef>
              <a:spcAft>
                <a:spcPts val="0"/>
              </a:spcAft>
              <a:buNone/>
            </a:pPr>
            <a:r>
              <a:rPr lang="en" sz="2400"/>
              <a:t>Porav Rohilla (210727)</a:t>
            </a:r>
            <a:endParaRPr sz="2400"/>
          </a:p>
          <a:p>
            <a:pPr indent="0" lvl="0" marL="0" rtl="0" algn="l">
              <a:spcBef>
                <a:spcPts val="0"/>
              </a:spcBef>
              <a:spcAft>
                <a:spcPts val="0"/>
              </a:spcAft>
              <a:buNone/>
            </a:pPr>
            <a:r>
              <a:rPr lang="en" sz="2400"/>
              <a:t>Umang Sinha (211124)</a:t>
            </a:r>
            <a:endParaRPr sz="2400"/>
          </a:p>
        </p:txBody>
      </p:sp>
      <p:pic>
        <p:nvPicPr>
          <p:cNvPr id="69" name="Google Shape;69;p13"/>
          <p:cNvPicPr preferRelativeResize="0"/>
          <p:nvPr/>
        </p:nvPicPr>
        <p:blipFill>
          <a:blip r:embed="rId3">
            <a:alphaModFix/>
          </a:blip>
          <a:stretch>
            <a:fillRect/>
          </a:stretch>
        </p:blipFill>
        <p:spPr>
          <a:xfrm>
            <a:off x="3662275" y="171325"/>
            <a:ext cx="1718424" cy="1684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1.6</a:t>
            </a:r>
            <a:r>
              <a:rPr lang="en"/>
              <a:t> Modifications</a:t>
            </a:r>
            <a:endParaRPr/>
          </a:p>
        </p:txBody>
      </p:sp>
      <p:sp>
        <p:nvSpPr>
          <p:cNvPr id="138" name="Google Shape;138;p22"/>
          <p:cNvSpPr txBox="1"/>
          <p:nvPr>
            <p:ph idx="1" type="body"/>
          </p:nvPr>
        </p:nvSpPr>
        <p:spPr>
          <a:xfrm>
            <a:off x="471900" y="1919075"/>
            <a:ext cx="8222100" cy="3076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1E1E1E"/>
              </a:buClr>
              <a:buSzPts val="1500"/>
              <a:buChar char="●"/>
            </a:pPr>
            <a:r>
              <a:rPr lang="en" sz="1500">
                <a:solidFill>
                  <a:srgbClr val="1E1E1E"/>
                </a:solidFill>
              </a:rPr>
              <a:t>Improved the Graph coloring algorithm by introducing an </a:t>
            </a:r>
            <a:r>
              <a:rPr b="1" lang="en" sz="1500">
                <a:solidFill>
                  <a:srgbClr val="1E1E1E"/>
                </a:solidFill>
              </a:rPr>
              <a:t>upper bound</a:t>
            </a:r>
            <a:r>
              <a:rPr lang="en" sz="1500">
                <a:solidFill>
                  <a:srgbClr val="1E1E1E"/>
                </a:solidFill>
              </a:rPr>
              <a:t> on the number of times a particular color is used, and to keep uniform frequency among all colors. This ensured that a particular pilot is </a:t>
            </a:r>
            <a:r>
              <a:rPr b="1" lang="en" sz="1500">
                <a:solidFill>
                  <a:srgbClr val="1E1E1E"/>
                </a:solidFill>
              </a:rPr>
              <a:t>not overloaded</a:t>
            </a:r>
            <a:r>
              <a:rPr lang="en" sz="1500">
                <a:solidFill>
                  <a:srgbClr val="1E1E1E"/>
                </a:solidFill>
              </a:rPr>
              <a:t>, and all the available pilots are used almost equally.</a:t>
            </a:r>
            <a:endParaRPr sz="1500">
              <a:solidFill>
                <a:srgbClr val="1E1E1E"/>
              </a:solidFill>
            </a:endParaRPr>
          </a:p>
          <a:p>
            <a:pPr indent="0" lvl="0" marL="0" rtl="0" algn="l">
              <a:spcBef>
                <a:spcPts val="1200"/>
              </a:spcBef>
              <a:spcAft>
                <a:spcPts val="0"/>
              </a:spcAft>
              <a:buNone/>
            </a:pPr>
            <a:r>
              <a:t/>
            </a:r>
            <a:endParaRPr sz="1500">
              <a:solidFill>
                <a:srgbClr val="1E1E1E"/>
              </a:solidFill>
            </a:endParaRPr>
          </a:p>
          <a:p>
            <a:pPr indent="0" lvl="0" marL="0" rtl="0" algn="l">
              <a:spcBef>
                <a:spcPts val="1200"/>
              </a:spcBef>
              <a:spcAft>
                <a:spcPts val="0"/>
              </a:spcAft>
              <a:buNone/>
            </a:pPr>
            <a:r>
              <a:t/>
            </a:r>
            <a:endParaRPr sz="1500">
              <a:solidFill>
                <a:srgbClr val="1E1E1E"/>
              </a:solidFill>
            </a:endParaRPr>
          </a:p>
          <a:p>
            <a:pPr indent="0" lvl="0" marL="0" rtl="0" algn="l">
              <a:spcBef>
                <a:spcPts val="1200"/>
              </a:spcBef>
              <a:spcAft>
                <a:spcPts val="0"/>
              </a:spcAft>
              <a:buNone/>
            </a:pPr>
            <a:r>
              <a:t/>
            </a:r>
            <a:endParaRPr sz="1500">
              <a:solidFill>
                <a:srgbClr val="1E1E1E"/>
              </a:solidFill>
            </a:endParaRPr>
          </a:p>
          <a:p>
            <a:pPr indent="-323850" lvl="0" marL="457200" rtl="0" algn="l">
              <a:spcBef>
                <a:spcPts val="1200"/>
              </a:spcBef>
              <a:spcAft>
                <a:spcPts val="0"/>
              </a:spcAft>
              <a:buClr>
                <a:srgbClr val="1E1E1E"/>
              </a:buClr>
              <a:buSzPts val="1500"/>
              <a:buChar char="●"/>
            </a:pPr>
            <a:r>
              <a:rPr lang="en" sz="1500">
                <a:solidFill>
                  <a:srgbClr val="1E1E1E"/>
                </a:solidFill>
              </a:rPr>
              <a:t>  Here, </a:t>
            </a:r>
            <a:r>
              <a:rPr lang="en" sz="1500">
                <a:solidFill>
                  <a:srgbClr val="1E1E1E"/>
                </a:solidFill>
              </a:rPr>
              <a:t>the</a:t>
            </a:r>
            <a:r>
              <a:rPr lang="en" sz="1500">
                <a:solidFill>
                  <a:srgbClr val="1E1E1E"/>
                </a:solidFill>
              </a:rPr>
              <a:t> variable ‘limit’ is used to achieve the above constraint, and its value was adjusted accordingly based on the graph parameters.</a:t>
            </a:r>
            <a:endParaRPr sz="1500">
              <a:solidFill>
                <a:srgbClr val="1E1E1E"/>
              </a:solidFill>
            </a:endParaRPr>
          </a:p>
          <a:p>
            <a:pPr indent="0" lvl="0" marL="457200" rtl="0" algn="l">
              <a:spcBef>
                <a:spcPts val="1200"/>
              </a:spcBef>
              <a:spcAft>
                <a:spcPts val="1200"/>
              </a:spcAft>
              <a:buNone/>
            </a:pPr>
            <a:r>
              <a:t/>
            </a:r>
            <a:endParaRPr sz="1500"/>
          </a:p>
        </p:txBody>
      </p:sp>
      <p:pic>
        <p:nvPicPr>
          <p:cNvPr id="139" name="Google Shape;139;p22"/>
          <p:cNvPicPr preferRelativeResize="0"/>
          <p:nvPr/>
        </p:nvPicPr>
        <p:blipFill>
          <a:blip r:embed="rId3">
            <a:alphaModFix/>
          </a:blip>
          <a:stretch>
            <a:fillRect/>
          </a:stretch>
        </p:blipFill>
        <p:spPr>
          <a:xfrm>
            <a:off x="1034975" y="3125063"/>
            <a:ext cx="5829300" cy="117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1.7 NMSE Comparison</a:t>
            </a:r>
            <a:endParaRPr/>
          </a:p>
        </p:txBody>
      </p:sp>
      <p:sp>
        <p:nvSpPr>
          <p:cNvPr id="145" name="Google Shape;145;p23"/>
          <p:cNvSpPr txBox="1"/>
          <p:nvPr>
            <p:ph idx="1" type="body"/>
          </p:nvPr>
        </p:nvSpPr>
        <p:spPr>
          <a:xfrm>
            <a:off x="295750" y="2118700"/>
            <a:ext cx="3894600" cy="27102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Clr>
                <a:srgbClr val="1E1E1E"/>
              </a:buClr>
              <a:buSzPct val="100000"/>
              <a:buChar char="●"/>
            </a:pPr>
            <a:r>
              <a:rPr lang="en" sz="1600">
                <a:solidFill>
                  <a:srgbClr val="1E1E1E"/>
                </a:solidFill>
              </a:rPr>
              <a:t>Used the MATLAB code for NMSE calculation from the previously mentioned paper.</a:t>
            </a:r>
            <a:endParaRPr sz="1600">
              <a:solidFill>
                <a:srgbClr val="1E1E1E"/>
              </a:solidFill>
            </a:endParaRPr>
          </a:p>
          <a:p>
            <a:pPr indent="-314960" lvl="0" marL="457200" rtl="0" algn="l">
              <a:spcBef>
                <a:spcPts val="0"/>
              </a:spcBef>
              <a:spcAft>
                <a:spcPts val="0"/>
              </a:spcAft>
              <a:buClr>
                <a:srgbClr val="1E1E1E"/>
              </a:buClr>
              <a:buSzPct val="100000"/>
              <a:buChar char="●"/>
            </a:pPr>
            <a:r>
              <a:rPr lang="en" sz="1600">
                <a:solidFill>
                  <a:srgbClr val="1E1E1E"/>
                </a:solidFill>
              </a:rPr>
              <a:t>Compared the NMSE values for the basic graph coloring algorithm, and the modified graph coloring algorithm using the AP selection matrix.</a:t>
            </a:r>
            <a:endParaRPr sz="1600">
              <a:solidFill>
                <a:srgbClr val="1E1E1E"/>
              </a:solidFill>
            </a:endParaRPr>
          </a:p>
          <a:p>
            <a:pPr indent="-325755" lvl="0" marL="457200" rtl="0" algn="l">
              <a:spcBef>
                <a:spcPts val="0"/>
              </a:spcBef>
              <a:spcAft>
                <a:spcPts val="0"/>
              </a:spcAft>
              <a:buClr>
                <a:srgbClr val="1E1E1E"/>
              </a:buClr>
              <a:buSzPct val="112500"/>
              <a:buChar char="●"/>
            </a:pPr>
            <a:r>
              <a:rPr lang="en" sz="1600">
                <a:solidFill>
                  <a:srgbClr val="1E1E1E"/>
                </a:solidFill>
              </a:rPr>
              <a:t>Also compared NMSE values for the relaxed graph color algorithm with the existing methods.</a:t>
            </a:r>
            <a:endParaRPr sz="1600">
              <a:solidFill>
                <a:srgbClr val="1E1E1E"/>
              </a:solidFill>
            </a:endParaRPr>
          </a:p>
          <a:p>
            <a:pPr indent="0" lvl="0" marL="457200" rtl="0" algn="l">
              <a:spcBef>
                <a:spcPts val="1200"/>
              </a:spcBef>
              <a:spcAft>
                <a:spcPts val="1200"/>
              </a:spcAft>
              <a:buNone/>
            </a:pPr>
            <a:r>
              <a:t/>
            </a:r>
            <a:endParaRPr>
              <a:solidFill>
                <a:srgbClr val="1E1E1E"/>
              </a:solidFill>
            </a:endParaRPr>
          </a:p>
        </p:txBody>
      </p:sp>
      <p:pic>
        <p:nvPicPr>
          <p:cNvPr id="146" name="Google Shape;146;p23"/>
          <p:cNvPicPr preferRelativeResize="0"/>
          <p:nvPr/>
        </p:nvPicPr>
        <p:blipFill>
          <a:blip r:embed="rId3">
            <a:alphaModFix/>
          </a:blip>
          <a:stretch>
            <a:fillRect/>
          </a:stretch>
        </p:blipFill>
        <p:spPr>
          <a:xfrm>
            <a:off x="4295975" y="2571750"/>
            <a:ext cx="4777576" cy="1206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1.8 Comparison results</a:t>
            </a:r>
            <a:endParaRPr/>
          </a:p>
        </p:txBody>
      </p:sp>
      <p:sp>
        <p:nvSpPr>
          <p:cNvPr id="152" name="Google Shape;152;p2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Clr>
                <a:schemeClr val="dk2"/>
              </a:buClr>
              <a:buSzPts val="1800"/>
              <a:buChar char="●"/>
            </a:pPr>
            <a:r>
              <a:rPr lang="en">
                <a:solidFill>
                  <a:schemeClr val="dk2"/>
                </a:solidFill>
              </a:rPr>
              <a:t>The NMSE values were averaged over 5 iterations , so that the randomness of the graph does not affect the results.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The NMSE value for the modified graph coloring was observed to be less than the basic graph coloring (without AP_selection_matrix)</a:t>
            </a:r>
            <a:endParaRPr>
              <a:solidFill>
                <a:schemeClr val="dk2"/>
              </a:solidFill>
            </a:endParaRPr>
          </a:p>
        </p:txBody>
      </p:sp>
      <p:graphicFrame>
        <p:nvGraphicFramePr>
          <p:cNvPr id="153" name="Google Shape;153;p24"/>
          <p:cNvGraphicFramePr/>
          <p:nvPr/>
        </p:nvGraphicFramePr>
        <p:xfrm>
          <a:off x="952500" y="1977450"/>
          <a:ext cx="3000000" cy="3000000"/>
        </p:xfrm>
        <a:graphic>
          <a:graphicData uri="http://schemas.openxmlformats.org/drawingml/2006/table">
            <a:tbl>
              <a:tblPr>
                <a:noFill/>
                <a:tableStyleId>{391756B5-9CA6-41C5-A323-25C97375A01C}</a:tableStyleId>
              </a:tblPr>
              <a:tblGrid>
                <a:gridCol w="3619500"/>
                <a:gridCol w="3619500"/>
              </a:tblGrid>
              <a:tr h="381000">
                <a:tc>
                  <a:txBody>
                    <a:bodyPr/>
                    <a:lstStyle/>
                    <a:p>
                      <a:pPr indent="0" lvl="0" marL="0" rtl="0" algn="l">
                        <a:spcBef>
                          <a:spcPts val="0"/>
                        </a:spcBef>
                        <a:spcAft>
                          <a:spcPts val="0"/>
                        </a:spcAft>
                        <a:buNone/>
                      </a:pPr>
                      <a:r>
                        <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t>                    Average NMSE</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    Basic Graph Coloring</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0.3310</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    </a:t>
                      </a:r>
                      <a:r>
                        <a:rPr lang="en" sz="1300"/>
                        <a:t>Graph Coloring with AP_selection_matrix</a:t>
                      </a:r>
                      <a:endParaRPr sz="1300"/>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t>0.2734</a:t>
                      </a:r>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1.9 Initial Graphs…</a:t>
            </a:r>
            <a:endParaRPr/>
          </a:p>
        </p:txBody>
      </p:sp>
      <p:sp>
        <p:nvSpPr>
          <p:cNvPr id="159" name="Google Shape;159;p2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r>
              <a:rPr lang="en" sz="1200">
                <a:solidFill>
                  <a:schemeClr val="dk2"/>
                </a:solidFill>
              </a:rPr>
              <a:t>NMSE1 : For basic graph coloring(without access points)</a:t>
            </a:r>
            <a:endParaRPr sz="1200">
              <a:solidFill>
                <a:schemeClr val="dk2"/>
              </a:solidFill>
            </a:endParaRPr>
          </a:p>
          <a:p>
            <a:pPr indent="0" lvl="0" marL="0" rtl="0" algn="l">
              <a:spcBef>
                <a:spcPts val="1200"/>
              </a:spcBef>
              <a:spcAft>
                <a:spcPts val="1200"/>
              </a:spcAft>
              <a:buNone/>
            </a:pPr>
            <a:r>
              <a:rPr lang="en" sz="1200">
                <a:solidFill>
                  <a:schemeClr val="dk2"/>
                </a:solidFill>
              </a:rPr>
              <a:t>                                                                                                               NMSE2 : For graph coloring with access points</a:t>
            </a:r>
            <a:endParaRPr sz="1200">
              <a:solidFill>
                <a:schemeClr val="dk2"/>
              </a:solidFill>
            </a:endParaRPr>
          </a:p>
        </p:txBody>
      </p:sp>
      <p:pic>
        <p:nvPicPr>
          <p:cNvPr id="160" name="Google Shape;160;p25"/>
          <p:cNvPicPr preferRelativeResize="0"/>
          <p:nvPr/>
        </p:nvPicPr>
        <p:blipFill>
          <a:blip r:embed="rId3">
            <a:alphaModFix/>
          </a:blip>
          <a:stretch>
            <a:fillRect/>
          </a:stretch>
        </p:blipFill>
        <p:spPr>
          <a:xfrm>
            <a:off x="1082550" y="2147675"/>
            <a:ext cx="3619003" cy="2819600"/>
          </a:xfrm>
          <a:prstGeom prst="rect">
            <a:avLst/>
          </a:prstGeom>
          <a:noFill/>
          <a:ln>
            <a:noFill/>
          </a:ln>
        </p:spPr>
      </p:pic>
      <p:sp>
        <p:nvSpPr>
          <p:cNvPr id="161" name="Google Shape;161;p25"/>
          <p:cNvSpPr txBox="1"/>
          <p:nvPr/>
        </p:nvSpPr>
        <p:spPr>
          <a:xfrm>
            <a:off x="4852275" y="2858275"/>
            <a:ext cx="3710700" cy="16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1E1E"/>
                </a:solidFill>
                <a:latin typeface="Roboto"/>
                <a:ea typeface="Roboto"/>
                <a:cs typeface="Roboto"/>
                <a:sym typeface="Roboto"/>
              </a:rPr>
              <a:t>The graph coloring algorithm did not generate solution in every case, due to reasons already discussed.</a:t>
            </a:r>
            <a:endParaRPr>
              <a:solidFill>
                <a:srgbClr val="1E1E1E"/>
              </a:solidFill>
              <a:latin typeface="Roboto"/>
              <a:ea typeface="Roboto"/>
              <a:cs typeface="Roboto"/>
              <a:sym typeface="Roboto"/>
            </a:endParaRPr>
          </a:p>
          <a:p>
            <a:pPr indent="0" lvl="0" marL="0" rtl="0" algn="l">
              <a:spcBef>
                <a:spcPts val="0"/>
              </a:spcBef>
              <a:spcAft>
                <a:spcPts val="0"/>
              </a:spcAft>
              <a:buNone/>
            </a:pPr>
            <a:r>
              <a:t/>
            </a:r>
            <a:endParaRPr>
              <a:solidFill>
                <a:srgbClr val="1E1E1E"/>
              </a:solidFill>
              <a:latin typeface="Roboto"/>
              <a:ea typeface="Roboto"/>
              <a:cs typeface="Roboto"/>
              <a:sym typeface="Roboto"/>
            </a:endParaRPr>
          </a:p>
          <a:p>
            <a:pPr indent="0" lvl="0" marL="0" rtl="0" algn="l">
              <a:spcBef>
                <a:spcPts val="0"/>
              </a:spcBef>
              <a:spcAft>
                <a:spcPts val="0"/>
              </a:spcAft>
              <a:buNone/>
            </a:pPr>
            <a:r>
              <a:rPr lang="en">
                <a:solidFill>
                  <a:srgbClr val="1E1E1E"/>
                </a:solidFill>
                <a:latin typeface="Roboto"/>
                <a:ea typeface="Roboto"/>
                <a:cs typeface="Roboto"/>
                <a:sym typeface="Roboto"/>
              </a:rPr>
              <a:t>Due to which, graph was plotted </a:t>
            </a:r>
            <a:r>
              <a:rPr lang="en">
                <a:solidFill>
                  <a:srgbClr val="1E1E1E"/>
                </a:solidFill>
                <a:latin typeface="Roboto"/>
                <a:ea typeface="Roboto"/>
                <a:cs typeface="Roboto"/>
                <a:sym typeface="Roboto"/>
              </a:rPr>
              <a:t>only</a:t>
            </a:r>
            <a:r>
              <a:rPr lang="en">
                <a:solidFill>
                  <a:srgbClr val="1E1E1E"/>
                </a:solidFill>
                <a:latin typeface="Roboto"/>
                <a:ea typeface="Roboto"/>
                <a:cs typeface="Roboto"/>
                <a:sym typeface="Roboto"/>
              </a:rPr>
              <a:t> for </a:t>
            </a:r>
            <a:r>
              <a:rPr b="1" lang="en">
                <a:solidFill>
                  <a:srgbClr val="1E1E1E"/>
                </a:solidFill>
                <a:latin typeface="Roboto"/>
                <a:ea typeface="Roboto"/>
                <a:cs typeface="Roboto"/>
                <a:sym typeface="Roboto"/>
              </a:rPr>
              <a:t>~18 iterations</a:t>
            </a:r>
            <a:r>
              <a:rPr lang="en">
                <a:solidFill>
                  <a:srgbClr val="1E1E1E"/>
                </a:solidFill>
                <a:latin typeface="Roboto"/>
                <a:ea typeface="Roboto"/>
                <a:cs typeface="Roboto"/>
                <a:sym typeface="Roboto"/>
              </a:rPr>
              <a:t> ( originally run for </a:t>
            </a:r>
            <a:r>
              <a:rPr b="1" lang="en">
                <a:solidFill>
                  <a:srgbClr val="1E1E1E"/>
                </a:solidFill>
                <a:latin typeface="Roboto"/>
                <a:ea typeface="Roboto"/>
                <a:cs typeface="Roboto"/>
                <a:sym typeface="Roboto"/>
              </a:rPr>
              <a:t>100</a:t>
            </a:r>
            <a:r>
              <a:rPr lang="en">
                <a:solidFill>
                  <a:srgbClr val="1E1E1E"/>
                </a:solidFill>
                <a:latin typeface="Roboto"/>
                <a:ea typeface="Roboto"/>
                <a:cs typeface="Roboto"/>
                <a:sym typeface="Roboto"/>
              </a:rPr>
              <a:t> iterations)</a:t>
            </a:r>
            <a:endParaRPr>
              <a:solidFill>
                <a:srgbClr val="1E1E1E"/>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1.10 Looking for another modification…</a:t>
            </a:r>
            <a:endParaRPr/>
          </a:p>
        </p:txBody>
      </p:sp>
      <p:sp>
        <p:nvSpPr>
          <p:cNvPr id="167" name="Google Shape;167;p26"/>
          <p:cNvSpPr txBox="1"/>
          <p:nvPr>
            <p:ph idx="1" type="body"/>
          </p:nvPr>
        </p:nvSpPr>
        <p:spPr>
          <a:xfrm>
            <a:off x="471900" y="1919075"/>
            <a:ext cx="7128300" cy="271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sz="1600">
                <a:solidFill>
                  <a:schemeClr val="dk2"/>
                </a:solidFill>
              </a:rPr>
              <a:t>Due to the graph coloring algorithm, there were cases when solution did not exist because the graph was too dense to be colored with a certain number of colors.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However, in the real world scenario for pilot assignment, a solution has to exist in every case whether the network is dense or sparse.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Because, in the actual pilot assignment, there is a </a:t>
            </a:r>
            <a:r>
              <a:rPr lang="en" sz="1600">
                <a:solidFill>
                  <a:schemeClr val="dk2"/>
                </a:solidFill>
              </a:rPr>
              <a:t>possibility</a:t>
            </a:r>
            <a:r>
              <a:rPr lang="en" sz="1600">
                <a:solidFill>
                  <a:schemeClr val="dk2"/>
                </a:solidFill>
              </a:rPr>
              <a:t> of a case where adjacent nodes (users which are closely located) can be assigned same pilots.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This was done by implementing </a:t>
            </a:r>
            <a:r>
              <a:rPr b="1" i="1" lang="en" sz="1600">
                <a:solidFill>
                  <a:schemeClr val="dk2"/>
                </a:solidFill>
              </a:rPr>
              <a:t>node relaxation.</a:t>
            </a:r>
            <a:endParaRPr b="1" i="1" sz="16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1.11 Node Relaxation</a:t>
            </a:r>
            <a:endParaRPr/>
          </a:p>
        </p:txBody>
      </p:sp>
      <p:sp>
        <p:nvSpPr>
          <p:cNvPr id="173" name="Google Shape;173;p2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2"/>
              </a:buClr>
              <a:buSzPts val="1600"/>
              <a:buChar char="●"/>
            </a:pPr>
            <a:r>
              <a:rPr lang="en" sz="1600">
                <a:solidFill>
                  <a:schemeClr val="dk2"/>
                </a:solidFill>
              </a:rPr>
              <a:t>We implemented node relaxation on certain nodes so that there always exists a solution for </a:t>
            </a:r>
            <a:r>
              <a:rPr lang="en" sz="1600">
                <a:solidFill>
                  <a:schemeClr val="dk2"/>
                </a:solidFill>
              </a:rPr>
              <a:t>assignment</a:t>
            </a:r>
            <a:r>
              <a:rPr lang="en" sz="1600">
                <a:solidFill>
                  <a:schemeClr val="dk2"/>
                </a:solidFill>
              </a:rPr>
              <a:t> of pilots to the users.</a:t>
            </a:r>
            <a:endParaRPr sz="1600">
              <a:solidFill>
                <a:schemeClr val="dk2"/>
              </a:solidFill>
            </a:endParaRPr>
          </a:p>
          <a:p>
            <a:pPr indent="-330200" lvl="0" marL="457200" rtl="0" algn="l">
              <a:spcBef>
                <a:spcPts val="0"/>
              </a:spcBef>
              <a:spcAft>
                <a:spcPts val="0"/>
              </a:spcAft>
              <a:buClr>
                <a:schemeClr val="dk2"/>
              </a:buClr>
              <a:buSzPts val="1600"/>
              <a:buChar char="●"/>
            </a:pPr>
            <a:r>
              <a:rPr b="1" lang="en" sz="1600">
                <a:solidFill>
                  <a:schemeClr val="dk2"/>
                </a:solidFill>
              </a:rPr>
              <a:t>Identifying Nodes for Relaxation </a:t>
            </a:r>
            <a:r>
              <a:rPr lang="en" sz="1600">
                <a:solidFill>
                  <a:schemeClr val="dk2"/>
                </a:solidFill>
              </a:rPr>
              <a:t>: Found out the nodes which were violating the usual coloring constraint, based on node features like its degree, node importance, etc.</a:t>
            </a:r>
            <a:endParaRPr sz="1600">
              <a:solidFill>
                <a:schemeClr val="dk2"/>
              </a:solidFill>
            </a:endParaRPr>
          </a:p>
          <a:p>
            <a:pPr indent="-330200" lvl="0" marL="457200" rtl="0" algn="l">
              <a:spcBef>
                <a:spcPts val="0"/>
              </a:spcBef>
              <a:spcAft>
                <a:spcPts val="0"/>
              </a:spcAft>
              <a:buClr>
                <a:schemeClr val="dk2"/>
              </a:buClr>
              <a:buSzPts val="1600"/>
              <a:buChar char="●"/>
            </a:pPr>
            <a:r>
              <a:rPr b="1" lang="en" sz="1600">
                <a:solidFill>
                  <a:schemeClr val="dk2"/>
                </a:solidFill>
              </a:rPr>
              <a:t>Coloring Algorithm Modification : </a:t>
            </a:r>
            <a:r>
              <a:rPr lang="en" sz="1600">
                <a:solidFill>
                  <a:schemeClr val="dk2"/>
                </a:solidFill>
              </a:rPr>
              <a:t>modifying the color assignment logic to allow relaxed nodes to have the color that is used minimum times to keep optimality, violating the usual constraint.</a:t>
            </a:r>
            <a:endParaRPr sz="16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1.12 Results for node relaxation…</a:t>
            </a:r>
            <a:endParaRPr/>
          </a:p>
        </p:txBody>
      </p:sp>
      <p:sp>
        <p:nvSpPr>
          <p:cNvPr id="179" name="Google Shape;179;p2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solidFill>
                <a:srgbClr val="0000FF"/>
              </a:solidFill>
            </a:endParaRPr>
          </a:p>
        </p:txBody>
      </p:sp>
      <p:pic>
        <p:nvPicPr>
          <p:cNvPr id="180" name="Google Shape;180;p28"/>
          <p:cNvPicPr preferRelativeResize="0"/>
          <p:nvPr/>
        </p:nvPicPr>
        <p:blipFill>
          <a:blip r:embed="rId3">
            <a:alphaModFix/>
          </a:blip>
          <a:stretch>
            <a:fillRect/>
          </a:stretch>
        </p:blipFill>
        <p:spPr>
          <a:xfrm>
            <a:off x="561875" y="1919071"/>
            <a:ext cx="3447901" cy="2561125"/>
          </a:xfrm>
          <a:prstGeom prst="rect">
            <a:avLst/>
          </a:prstGeom>
          <a:noFill/>
          <a:ln>
            <a:noFill/>
          </a:ln>
        </p:spPr>
      </p:pic>
      <p:pic>
        <p:nvPicPr>
          <p:cNvPr id="181" name="Google Shape;181;p28"/>
          <p:cNvPicPr preferRelativeResize="0"/>
          <p:nvPr/>
        </p:nvPicPr>
        <p:blipFill>
          <a:blip r:embed="rId4">
            <a:alphaModFix/>
          </a:blip>
          <a:stretch>
            <a:fillRect/>
          </a:stretch>
        </p:blipFill>
        <p:spPr>
          <a:xfrm>
            <a:off x="5134100" y="1877575"/>
            <a:ext cx="3393774" cy="2644124"/>
          </a:xfrm>
          <a:prstGeom prst="rect">
            <a:avLst/>
          </a:prstGeom>
          <a:noFill/>
          <a:ln>
            <a:noFill/>
          </a:ln>
        </p:spPr>
      </p:pic>
      <p:sp>
        <p:nvSpPr>
          <p:cNvPr id="182" name="Google Shape;182;p28"/>
          <p:cNvSpPr txBox="1"/>
          <p:nvPr/>
        </p:nvSpPr>
        <p:spPr>
          <a:xfrm>
            <a:off x="561875" y="4629275"/>
            <a:ext cx="3447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1E1E"/>
                </a:solidFill>
                <a:latin typeface="Roboto"/>
                <a:ea typeface="Roboto"/>
                <a:cs typeface="Roboto"/>
                <a:sym typeface="Roboto"/>
              </a:rPr>
              <a:t>NMSE_values without node relaxation</a:t>
            </a:r>
            <a:endParaRPr>
              <a:solidFill>
                <a:srgbClr val="1E1E1E"/>
              </a:solidFill>
              <a:latin typeface="Roboto"/>
              <a:ea typeface="Roboto"/>
              <a:cs typeface="Roboto"/>
              <a:sym typeface="Roboto"/>
            </a:endParaRPr>
          </a:p>
        </p:txBody>
      </p:sp>
      <p:sp>
        <p:nvSpPr>
          <p:cNvPr id="183" name="Google Shape;183;p28"/>
          <p:cNvSpPr txBox="1"/>
          <p:nvPr/>
        </p:nvSpPr>
        <p:spPr>
          <a:xfrm>
            <a:off x="5286750" y="4636325"/>
            <a:ext cx="33234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1E1E"/>
                </a:solidFill>
                <a:latin typeface="Roboto"/>
                <a:ea typeface="Roboto"/>
                <a:cs typeface="Roboto"/>
                <a:sym typeface="Roboto"/>
              </a:rPr>
              <a:t>NMSE_values with node relaxation</a:t>
            </a:r>
            <a:endParaRPr sz="1200">
              <a:solidFill>
                <a:srgbClr val="1E1E1E"/>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1.13 Inferences from plots</a:t>
            </a:r>
            <a:endParaRPr sz="2800"/>
          </a:p>
        </p:txBody>
      </p:sp>
      <p:sp>
        <p:nvSpPr>
          <p:cNvPr id="189" name="Google Shape;189;p29"/>
          <p:cNvSpPr txBox="1"/>
          <p:nvPr>
            <p:ph idx="1" type="body"/>
          </p:nvPr>
        </p:nvSpPr>
        <p:spPr>
          <a:xfrm>
            <a:off x="285600" y="1907325"/>
            <a:ext cx="8408400" cy="29472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rgbClr val="1E1E1E"/>
              </a:buClr>
              <a:buSzPts val="1800"/>
              <a:buFont typeface="Roboto"/>
              <a:buChar char="●"/>
            </a:pPr>
            <a:r>
              <a:rPr lang="en">
                <a:solidFill>
                  <a:srgbClr val="1E1E1E"/>
                </a:solidFill>
              </a:rPr>
              <a:t>The average NMSE values obtained from incorporating node relaxation were less than that without node relaxation.</a:t>
            </a:r>
            <a:endParaRPr>
              <a:solidFill>
                <a:srgbClr val="1E1E1E"/>
              </a:solidFill>
            </a:endParaRPr>
          </a:p>
          <a:p>
            <a:pPr indent="-342900" lvl="0" marL="457200" rtl="0" algn="l">
              <a:lnSpc>
                <a:spcPct val="100000"/>
              </a:lnSpc>
              <a:spcBef>
                <a:spcPts val="0"/>
              </a:spcBef>
              <a:spcAft>
                <a:spcPts val="0"/>
              </a:spcAft>
              <a:buClr>
                <a:srgbClr val="1E1E1E"/>
              </a:buClr>
              <a:buSzPts val="1800"/>
              <a:buFont typeface="Roboto"/>
              <a:buChar char="●"/>
            </a:pPr>
            <a:r>
              <a:rPr lang="en">
                <a:solidFill>
                  <a:srgbClr val="1E1E1E"/>
                </a:solidFill>
              </a:rPr>
              <a:t>The NMSE values for the modified algorithm which also used the access point information using the AP Selection matrix generated from MATLAB was found to be less than that of the basic graph coloring algorithm ( consisting of only user nodes).</a:t>
            </a:r>
            <a:endParaRPr>
              <a:solidFill>
                <a:srgbClr val="1E1E1E"/>
              </a:solidFill>
            </a:endParaRPr>
          </a:p>
          <a:p>
            <a:pPr indent="-342900" lvl="0" marL="457200" rtl="0" algn="l">
              <a:lnSpc>
                <a:spcPct val="100000"/>
              </a:lnSpc>
              <a:spcBef>
                <a:spcPts val="0"/>
              </a:spcBef>
              <a:spcAft>
                <a:spcPts val="0"/>
              </a:spcAft>
              <a:buClr>
                <a:srgbClr val="1E1E1E"/>
              </a:buClr>
              <a:buSzPts val="1800"/>
              <a:buFont typeface="Roboto"/>
              <a:buChar char="●"/>
            </a:pPr>
            <a:r>
              <a:rPr lang="en">
                <a:solidFill>
                  <a:srgbClr val="1E1E1E"/>
                </a:solidFill>
              </a:rPr>
              <a:t>Various other criterias can also be used for implementing node relaxation, like node importance. The one we currently used was node degree.</a:t>
            </a:r>
            <a:endParaRPr>
              <a:solidFill>
                <a:srgbClr val="1E1E1E"/>
              </a:solidFill>
            </a:endParaRPr>
          </a:p>
          <a:p>
            <a:pPr indent="-342900" lvl="0" marL="457200" rtl="0" algn="l">
              <a:lnSpc>
                <a:spcPct val="100000"/>
              </a:lnSpc>
              <a:spcBef>
                <a:spcPts val="0"/>
              </a:spcBef>
              <a:spcAft>
                <a:spcPts val="0"/>
              </a:spcAft>
              <a:buClr>
                <a:srgbClr val="1E1E1E"/>
              </a:buClr>
              <a:buSzPts val="1800"/>
              <a:buFont typeface="Roboto"/>
              <a:buChar char="●"/>
            </a:pPr>
            <a:r>
              <a:rPr lang="en">
                <a:solidFill>
                  <a:srgbClr val="1E1E1E"/>
                </a:solidFill>
              </a:rPr>
              <a:t>These could be other ways to be explored to try and further reduce the NMSE of the channel estimation.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89700" y="7974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Topic 2 : GNN-Based Node Localization for Indoor Environments</a:t>
            </a:r>
            <a:endParaRPr/>
          </a:p>
        </p:txBody>
      </p:sp>
      <p:sp>
        <p:nvSpPr>
          <p:cNvPr id="195" name="Google Shape;195;p30"/>
          <p:cNvSpPr txBox="1"/>
          <p:nvPr>
            <p:ph idx="1" type="body"/>
          </p:nvPr>
        </p:nvSpPr>
        <p:spPr>
          <a:xfrm>
            <a:off x="171450" y="1695425"/>
            <a:ext cx="6085200" cy="33108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b="1" lang="en" sz="2400">
                <a:solidFill>
                  <a:srgbClr val="000000"/>
                </a:solidFill>
              </a:rPr>
              <a:t>2</a:t>
            </a:r>
            <a:r>
              <a:rPr b="1" lang="en" sz="2400">
                <a:solidFill>
                  <a:srgbClr val="000000"/>
                </a:solidFill>
              </a:rPr>
              <a:t>.0 Problem Statement</a:t>
            </a:r>
            <a:endParaRPr b="1" sz="1400">
              <a:solidFill>
                <a:srgbClr val="000000"/>
              </a:solidFill>
            </a:endParaRPr>
          </a:p>
          <a:p>
            <a:pPr indent="-311150" lvl="0" marL="457200" rtl="0" algn="just">
              <a:spcBef>
                <a:spcPts val="1200"/>
              </a:spcBef>
              <a:spcAft>
                <a:spcPts val="0"/>
              </a:spcAft>
              <a:buClr>
                <a:srgbClr val="000000"/>
              </a:buClr>
              <a:buSzPts val="1300"/>
              <a:buChar char="●"/>
            </a:pPr>
            <a:r>
              <a:rPr b="1" lang="en" sz="1300">
                <a:solidFill>
                  <a:srgbClr val="000000"/>
                </a:solidFill>
              </a:rPr>
              <a:t>What</a:t>
            </a:r>
            <a:r>
              <a:rPr b="1" lang="en" sz="1300">
                <a:solidFill>
                  <a:srgbClr val="000000"/>
                </a:solidFill>
              </a:rPr>
              <a:t> is Indoor Node Localization </a:t>
            </a:r>
            <a:r>
              <a:rPr lang="en" sz="1300">
                <a:solidFill>
                  <a:srgbClr val="000000"/>
                </a:solidFill>
              </a:rPr>
              <a:t>-  </a:t>
            </a:r>
            <a:r>
              <a:rPr lang="en" sz="1300">
                <a:solidFill>
                  <a:srgbClr val="0D0D0D"/>
                </a:solidFill>
                <a:highlight>
                  <a:srgbClr val="FFFFFF"/>
                </a:highlight>
              </a:rPr>
              <a:t>Process of determining location within indoor environments.</a:t>
            </a:r>
            <a:endParaRPr sz="1300">
              <a:solidFill>
                <a:srgbClr val="0D0D0D"/>
              </a:solidFill>
              <a:highlight>
                <a:srgbClr val="FFFFFF"/>
              </a:highlight>
            </a:endParaRPr>
          </a:p>
          <a:p>
            <a:pPr indent="-311150" lvl="0" marL="457200" rtl="0" algn="just">
              <a:spcBef>
                <a:spcPts val="0"/>
              </a:spcBef>
              <a:spcAft>
                <a:spcPts val="0"/>
              </a:spcAft>
              <a:buClr>
                <a:srgbClr val="0D0D0D"/>
              </a:buClr>
              <a:buSzPts val="1300"/>
              <a:buChar char="●"/>
            </a:pPr>
            <a:r>
              <a:rPr b="1" lang="en" sz="1300">
                <a:solidFill>
                  <a:srgbClr val="0D0D0D"/>
                </a:solidFill>
                <a:highlight>
                  <a:srgbClr val="FFFFFF"/>
                </a:highlight>
              </a:rPr>
              <a:t>Challenges with GPS</a:t>
            </a:r>
            <a:r>
              <a:rPr lang="en" sz="1300">
                <a:solidFill>
                  <a:srgbClr val="0D0D0D"/>
                </a:solidFill>
                <a:highlight>
                  <a:srgbClr val="FFFFFF"/>
                </a:highlight>
              </a:rPr>
              <a:t> - Blocked signals due to obstacles like walls and ceilings. Difficulty in receiving signals from four satellites for accurate positioning.</a:t>
            </a:r>
            <a:endParaRPr sz="1300">
              <a:solidFill>
                <a:srgbClr val="0D0D0D"/>
              </a:solidFill>
              <a:highlight>
                <a:srgbClr val="FFFFFF"/>
              </a:highlight>
            </a:endParaRPr>
          </a:p>
          <a:p>
            <a:pPr indent="-311150" lvl="0" marL="457200" rtl="0" algn="just">
              <a:spcBef>
                <a:spcPts val="0"/>
              </a:spcBef>
              <a:spcAft>
                <a:spcPts val="0"/>
              </a:spcAft>
              <a:buClr>
                <a:srgbClr val="0D0D0D"/>
              </a:buClr>
              <a:buSzPts val="1300"/>
              <a:buChar char="●"/>
            </a:pPr>
            <a:r>
              <a:rPr b="1" lang="en" sz="1300">
                <a:solidFill>
                  <a:srgbClr val="0D0D0D"/>
                </a:solidFill>
                <a:highlight>
                  <a:srgbClr val="FFFFFF"/>
                </a:highlight>
              </a:rPr>
              <a:t>Alternative Technologies </a:t>
            </a:r>
            <a:r>
              <a:rPr lang="en" sz="1300">
                <a:solidFill>
                  <a:srgbClr val="0D0D0D"/>
                </a:solidFill>
                <a:highlight>
                  <a:srgbClr val="FFFFFF"/>
                </a:highlight>
              </a:rPr>
              <a:t>- WiFi-based localization using signal strength and triangulation. Bluetooth Low Energy (BLE) beacons and Ultra-wideband (UWB) technology. Inertial navigation systems (INS) with accelerometers and gyroscopes.</a:t>
            </a:r>
            <a:endParaRPr sz="1300">
              <a:solidFill>
                <a:srgbClr val="0D0D0D"/>
              </a:solidFill>
              <a:highlight>
                <a:srgbClr val="FFFFFF"/>
              </a:highlight>
            </a:endParaRPr>
          </a:p>
          <a:p>
            <a:pPr indent="-311150" lvl="0" marL="457200" rtl="0" algn="just">
              <a:spcBef>
                <a:spcPts val="0"/>
              </a:spcBef>
              <a:spcAft>
                <a:spcPts val="0"/>
              </a:spcAft>
              <a:buClr>
                <a:srgbClr val="0D0D0D"/>
              </a:buClr>
              <a:buSzPts val="1300"/>
              <a:buChar char="●"/>
            </a:pPr>
            <a:r>
              <a:rPr b="1" lang="en" sz="1300">
                <a:solidFill>
                  <a:srgbClr val="0D0D0D"/>
                </a:solidFill>
                <a:highlight>
                  <a:srgbClr val="FFFFFF"/>
                </a:highlight>
              </a:rPr>
              <a:t>Application </a:t>
            </a:r>
            <a:r>
              <a:rPr lang="en" sz="1300">
                <a:solidFill>
                  <a:srgbClr val="0D0D0D"/>
                </a:solidFill>
                <a:highlight>
                  <a:srgbClr val="FFFFFF"/>
                </a:highlight>
              </a:rPr>
              <a:t>- Asset tracking, navigation assistance, location-based services, indoor mapping.</a:t>
            </a:r>
            <a:endParaRPr sz="1300">
              <a:solidFill>
                <a:srgbClr val="0D0D0D"/>
              </a:solidFill>
              <a:highlight>
                <a:srgbClr val="FFFFFF"/>
              </a:highlight>
            </a:endParaRPr>
          </a:p>
          <a:p>
            <a:pPr indent="0" lvl="0" marL="457200" rtl="0" algn="just">
              <a:spcBef>
                <a:spcPts val="1200"/>
              </a:spcBef>
              <a:spcAft>
                <a:spcPts val="1200"/>
              </a:spcAft>
              <a:buNone/>
            </a:pPr>
            <a:r>
              <a:t/>
            </a:r>
            <a:endParaRPr sz="1300">
              <a:solidFill>
                <a:srgbClr val="0D0D0D"/>
              </a:solidFill>
              <a:highlight>
                <a:srgbClr val="FFFFFF"/>
              </a:highlight>
            </a:endParaRPr>
          </a:p>
        </p:txBody>
      </p:sp>
      <p:pic>
        <p:nvPicPr>
          <p:cNvPr id="196" name="Google Shape;196;p30"/>
          <p:cNvPicPr preferRelativeResize="0"/>
          <p:nvPr/>
        </p:nvPicPr>
        <p:blipFill>
          <a:blip r:embed="rId3">
            <a:alphaModFix/>
          </a:blip>
          <a:stretch>
            <a:fillRect/>
          </a:stretch>
        </p:blipFill>
        <p:spPr>
          <a:xfrm>
            <a:off x="6419125" y="2110850"/>
            <a:ext cx="2582550" cy="270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0" y="488150"/>
            <a:ext cx="3116400" cy="48108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To tackle the problem of indoor localization, various technologies like Bluetooth, RFID, Ultra-wideband and WiFi are explored. </a:t>
            </a:r>
            <a:endParaRPr sz="1100"/>
          </a:p>
          <a:p>
            <a:pPr indent="-298450" lvl="0" marL="457200" rtl="0" algn="l">
              <a:spcBef>
                <a:spcPts val="0"/>
              </a:spcBef>
              <a:spcAft>
                <a:spcPts val="0"/>
              </a:spcAft>
              <a:buSzPts val="1100"/>
              <a:buChar char="●"/>
            </a:pPr>
            <a:r>
              <a:rPr lang="en" sz="1100"/>
              <a:t>Out of these technologies, WiFi RSSI-based indoor localization is preferred because WiFi access points are generally available in most buildings, and smartphone has WiFi modules that can be used as a receiver, so it does not require any additional infrastructure or hardware to be installed.</a:t>
            </a:r>
            <a:endParaRPr sz="1100"/>
          </a:p>
          <a:p>
            <a:pPr indent="-298450" lvl="0" marL="457200" rtl="0" algn="l">
              <a:spcBef>
                <a:spcPts val="0"/>
              </a:spcBef>
              <a:spcAft>
                <a:spcPts val="0"/>
              </a:spcAft>
              <a:buSzPts val="1100"/>
              <a:buChar char="●"/>
            </a:pPr>
            <a:r>
              <a:rPr lang="en" sz="1100"/>
              <a:t>RSSI( Received Signal Strength Indicator) is used to estimate the distance between a receiver and a transmitter. The basic idea is that the strength of the received signal decreases as the distance between the transmitter and receiver increases.</a:t>
            </a:r>
            <a:endParaRPr sz="1100"/>
          </a:p>
          <a:p>
            <a:pPr indent="0" lvl="0" marL="0" rtl="0" algn="l">
              <a:spcBef>
                <a:spcPts val="1200"/>
              </a:spcBef>
              <a:spcAft>
                <a:spcPts val="1200"/>
              </a:spcAft>
              <a:buNone/>
            </a:pPr>
            <a:r>
              <a:t/>
            </a:r>
            <a:endParaRPr/>
          </a:p>
        </p:txBody>
      </p:sp>
      <p:sp>
        <p:nvSpPr>
          <p:cNvPr id="202" name="Google Shape;202;p31"/>
          <p:cNvSpPr txBox="1"/>
          <p:nvPr/>
        </p:nvSpPr>
        <p:spPr>
          <a:xfrm>
            <a:off x="4971375" y="1476750"/>
            <a:ext cx="4629300" cy="116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200">
                <a:latin typeface="Roboto"/>
                <a:ea typeface="Roboto"/>
                <a:cs typeface="Roboto"/>
                <a:sym typeface="Roboto"/>
              </a:rPr>
              <a:t>Tasks</a:t>
            </a:r>
            <a:endParaRPr b="1" sz="1200">
              <a:latin typeface="Roboto"/>
              <a:ea typeface="Roboto"/>
              <a:cs typeface="Roboto"/>
              <a:sym typeface="Roboto"/>
            </a:endParaRPr>
          </a:p>
          <a:p>
            <a:pPr indent="-304800" lvl="0" marL="457200" rtl="0" algn="just">
              <a:lnSpc>
                <a:spcPct val="115000"/>
              </a:lnSpc>
              <a:spcBef>
                <a:spcPts val="1200"/>
              </a:spcBef>
              <a:spcAft>
                <a:spcPts val="0"/>
              </a:spcAft>
              <a:buSzPts val="1200"/>
              <a:buFont typeface="Roboto"/>
              <a:buChar char="●"/>
            </a:pPr>
            <a:r>
              <a:rPr b="1" lang="en" sz="1200">
                <a:latin typeface="Roboto"/>
                <a:ea typeface="Roboto"/>
                <a:cs typeface="Roboto"/>
                <a:sym typeface="Roboto"/>
              </a:rPr>
              <a:t>Representing the network as a graph</a:t>
            </a:r>
            <a:endParaRPr b="1"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b="1" lang="en" sz="1200">
                <a:latin typeface="Roboto"/>
                <a:ea typeface="Roboto"/>
                <a:cs typeface="Roboto"/>
                <a:sym typeface="Roboto"/>
              </a:rPr>
              <a:t>Node features selection</a:t>
            </a:r>
            <a:endParaRPr b="1"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b="1" lang="en" sz="1200">
                <a:latin typeface="Roboto"/>
                <a:ea typeface="Roboto"/>
                <a:cs typeface="Roboto"/>
                <a:sym typeface="Roboto"/>
              </a:rPr>
              <a:t>Making the GNN architecture</a:t>
            </a:r>
            <a:endParaRPr b="1" sz="1200">
              <a:latin typeface="Roboto"/>
              <a:ea typeface="Roboto"/>
              <a:cs typeface="Roboto"/>
              <a:sym typeface="Roboto"/>
            </a:endParaRPr>
          </a:p>
        </p:txBody>
      </p:sp>
      <p:pic>
        <p:nvPicPr>
          <p:cNvPr id="203" name="Google Shape;203;p31"/>
          <p:cNvPicPr preferRelativeResize="0"/>
          <p:nvPr/>
        </p:nvPicPr>
        <p:blipFill>
          <a:blip r:embed="rId3">
            <a:alphaModFix/>
          </a:blip>
          <a:stretch>
            <a:fillRect/>
          </a:stretch>
        </p:blipFill>
        <p:spPr>
          <a:xfrm>
            <a:off x="3310000" y="0"/>
            <a:ext cx="5834000" cy="3927224"/>
          </a:xfrm>
          <a:prstGeom prst="rect">
            <a:avLst/>
          </a:prstGeom>
          <a:noFill/>
          <a:ln>
            <a:noFill/>
          </a:ln>
        </p:spPr>
      </p:pic>
      <p:sp>
        <p:nvSpPr>
          <p:cNvPr id="204" name="Google Shape;204;p31"/>
          <p:cNvSpPr txBox="1"/>
          <p:nvPr/>
        </p:nvSpPr>
        <p:spPr>
          <a:xfrm>
            <a:off x="4358850" y="4058325"/>
            <a:ext cx="4104600" cy="8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RSSI gauges wireless signal strength, emphasizing variations in distance, affected by obstacles, interference, power, and environmental factors influencing radio waves.</a:t>
            </a:r>
            <a:endParaRPr sz="1100">
              <a:latin typeface="Roboto"/>
              <a:ea typeface="Roboto"/>
              <a:cs typeface="Roboto"/>
              <a:sym typeface="Roboto"/>
            </a:endParaRPr>
          </a:p>
          <a:p>
            <a:pPr indent="0" lvl="0" marL="0" rtl="0" algn="l">
              <a:spcBef>
                <a:spcPts val="0"/>
              </a:spcBef>
              <a:spcAft>
                <a:spcPts val="0"/>
              </a:spcAft>
              <a:buNone/>
            </a:pPr>
            <a:r>
              <a:t/>
            </a:r>
            <a:endParaRPr sz="1100">
              <a:solidFill>
                <a:schemeClr val="lt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60950" y="72697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Topic 1 :</a:t>
            </a:r>
            <a:r>
              <a:rPr lang="en"/>
              <a:t> </a:t>
            </a:r>
            <a:r>
              <a:rPr b="1" lang="en" sz="3444"/>
              <a:t>GNN-Based Pilot Assignment in Cell-Free MIMO</a:t>
            </a:r>
            <a:endParaRPr b="1" sz="3444"/>
          </a:p>
        </p:txBody>
      </p:sp>
      <p:sp>
        <p:nvSpPr>
          <p:cNvPr id="75" name="Google Shape;75;p14"/>
          <p:cNvSpPr txBox="1"/>
          <p:nvPr>
            <p:ph idx="1" type="body"/>
          </p:nvPr>
        </p:nvSpPr>
        <p:spPr>
          <a:xfrm>
            <a:off x="389700" y="1788550"/>
            <a:ext cx="4600200" cy="32292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b="1" lang="en" sz="2400">
                <a:solidFill>
                  <a:srgbClr val="000000"/>
                </a:solidFill>
              </a:rPr>
              <a:t>1.0 Problem Statement</a:t>
            </a:r>
            <a:endParaRPr b="1" sz="2400">
              <a:solidFill>
                <a:srgbClr val="000000"/>
              </a:solidFill>
            </a:endParaRPr>
          </a:p>
          <a:p>
            <a:pPr indent="-342900" lvl="0" marL="457200" rtl="0" algn="just">
              <a:spcBef>
                <a:spcPts val="1200"/>
              </a:spcBef>
              <a:spcAft>
                <a:spcPts val="0"/>
              </a:spcAft>
              <a:buClr>
                <a:srgbClr val="1155CC"/>
              </a:buClr>
              <a:buSzPts val="1800"/>
              <a:buChar char="❖"/>
            </a:pPr>
            <a:r>
              <a:rPr b="1" lang="en">
                <a:solidFill>
                  <a:srgbClr val="1155CC"/>
                </a:solidFill>
              </a:rPr>
              <a:t>What is Cell-Free MIMO?</a:t>
            </a:r>
            <a:endParaRPr b="1">
              <a:solidFill>
                <a:srgbClr val="1155CC"/>
              </a:solidFill>
            </a:endParaRPr>
          </a:p>
          <a:p>
            <a:pPr indent="-323850" lvl="0" marL="457200" rtl="0" algn="just">
              <a:spcBef>
                <a:spcPts val="0"/>
              </a:spcBef>
              <a:spcAft>
                <a:spcPts val="0"/>
              </a:spcAft>
              <a:buClr>
                <a:srgbClr val="000000"/>
              </a:buClr>
              <a:buSzPts val="1500"/>
              <a:buChar char="-"/>
            </a:pPr>
            <a:r>
              <a:rPr lang="en" sz="1500">
                <a:solidFill>
                  <a:srgbClr val="000000"/>
                </a:solidFill>
              </a:rPr>
              <a:t>Conventional mobile networks divide land areas into cells, each served by a single base station.</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Limitations arise due to high interference at cell boundaries.</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Cell-free structures offer decentralized technology to handle massive connections effectively.</a:t>
            </a:r>
            <a:endParaRPr sz="1500">
              <a:solidFill>
                <a:srgbClr val="000000"/>
              </a:solidFill>
            </a:endParaRPr>
          </a:p>
        </p:txBody>
      </p:sp>
      <p:pic>
        <p:nvPicPr>
          <p:cNvPr id="76" name="Google Shape;76;p14"/>
          <p:cNvPicPr preferRelativeResize="0"/>
          <p:nvPr/>
        </p:nvPicPr>
        <p:blipFill>
          <a:blip r:embed="rId3">
            <a:alphaModFix/>
          </a:blip>
          <a:stretch>
            <a:fillRect/>
          </a:stretch>
        </p:blipFill>
        <p:spPr>
          <a:xfrm>
            <a:off x="5424800" y="2571749"/>
            <a:ext cx="3423750" cy="21812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Related Work…</a:t>
            </a:r>
            <a:endParaRPr b="1"/>
          </a:p>
        </p:txBody>
      </p:sp>
      <p:sp>
        <p:nvSpPr>
          <p:cNvPr id="210" name="Google Shape;210;p32"/>
          <p:cNvSpPr txBox="1"/>
          <p:nvPr>
            <p:ph idx="1" type="body"/>
          </p:nvPr>
        </p:nvSpPr>
        <p:spPr>
          <a:xfrm>
            <a:off x="800100" y="2242975"/>
            <a:ext cx="7543800" cy="2792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1500"/>
              </a:spcBef>
              <a:spcAft>
                <a:spcPts val="0"/>
              </a:spcAft>
              <a:buClr>
                <a:srgbClr val="0D0D0D"/>
              </a:buClr>
              <a:buSzPts val="1300"/>
              <a:buChar char="●"/>
            </a:pPr>
            <a:r>
              <a:rPr lang="en" sz="1300">
                <a:solidFill>
                  <a:srgbClr val="0D0D0D"/>
                </a:solidFill>
                <a:highlight>
                  <a:srgbClr val="FFFFFF"/>
                </a:highlight>
              </a:rPr>
              <a:t>Electromagnetic signal propagation follows the </a:t>
            </a:r>
            <a:r>
              <a:rPr b="1" lang="en" sz="1300">
                <a:solidFill>
                  <a:srgbClr val="0D0D0D"/>
                </a:solidFill>
                <a:highlight>
                  <a:srgbClr val="FFFFFF"/>
                </a:highlight>
              </a:rPr>
              <a:t>inverse square law</a:t>
            </a:r>
            <a:r>
              <a:rPr lang="en" sz="1300">
                <a:solidFill>
                  <a:srgbClr val="0D0D0D"/>
                </a:solidFill>
                <a:highlight>
                  <a:srgbClr val="FFFFFF"/>
                </a:highlight>
              </a:rPr>
              <a:t> but is obstructed by </a:t>
            </a:r>
            <a:r>
              <a:rPr b="1" lang="en" sz="1300">
                <a:solidFill>
                  <a:srgbClr val="0D0D0D"/>
                </a:solidFill>
                <a:highlight>
                  <a:srgbClr val="FFFFFF"/>
                </a:highlight>
              </a:rPr>
              <a:t>obstacles in indoor environments</a:t>
            </a:r>
            <a:r>
              <a:rPr lang="en" sz="1300">
                <a:solidFill>
                  <a:srgbClr val="0D0D0D"/>
                </a:solidFill>
                <a:highlight>
                  <a:srgbClr val="FFFFFF"/>
                </a:highlight>
              </a:rPr>
              <a:t>, challenging signal strength modeling.</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Machine Learning (ML) algorithms, including </a:t>
            </a:r>
            <a:r>
              <a:rPr b="1" lang="en" sz="1300">
                <a:solidFill>
                  <a:srgbClr val="0D0D0D"/>
                </a:solidFill>
                <a:highlight>
                  <a:srgbClr val="FFFFFF"/>
                </a:highlight>
              </a:rPr>
              <a:t>K-Nearest Neighbors (KNN), Decision Trees, Support Vector Machines (SVMs), and Artificial Neural Networks (ANNs)</a:t>
            </a:r>
            <a:r>
              <a:rPr lang="en" sz="1300">
                <a:solidFill>
                  <a:srgbClr val="0D0D0D"/>
                </a:solidFill>
                <a:highlight>
                  <a:srgbClr val="FFFFFF"/>
                </a:highlight>
              </a:rPr>
              <a:t>, have been utilized for indoor positioning, with </a:t>
            </a:r>
            <a:r>
              <a:rPr b="1" lang="en" sz="1300">
                <a:solidFill>
                  <a:srgbClr val="0D0D0D"/>
                </a:solidFill>
                <a:highlight>
                  <a:srgbClr val="FFFFFF"/>
                </a:highlight>
              </a:rPr>
              <a:t>kNN, SVM, and Neural Networks showing superior performance</a:t>
            </a:r>
            <a:r>
              <a:rPr lang="en" sz="1300">
                <a:solidFill>
                  <a:srgbClr val="0D0D0D"/>
                </a:solidFill>
                <a:highlight>
                  <a:srgbClr val="FFFFFF"/>
                </a:highlight>
              </a:rPr>
              <a:t>.</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However, traditional ML models </a:t>
            </a:r>
            <a:r>
              <a:rPr b="1" lang="en" sz="1300">
                <a:solidFill>
                  <a:srgbClr val="0D0D0D"/>
                </a:solidFill>
                <a:highlight>
                  <a:srgbClr val="FFFFFF"/>
                </a:highlight>
              </a:rPr>
              <a:t>neglect geometric characteristics</a:t>
            </a:r>
            <a:r>
              <a:rPr lang="en" sz="1300">
                <a:solidFill>
                  <a:srgbClr val="0D0D0D"/>
                </a:solidFill>
                <a:highlight>
                  <a:srgbClr val="FFFFFF"/>
                </a:highlight>
              </a:rPr>
              <a:t> of indoor localization.</a:t>
            </a:r>
            <a:endParaRPr sz="1300">
              <a:solidFill>
                <a:srgbClr val="0D0D0D"/>
              </a:solidFill>
              <a:highlight>
                <a:srgbClr val="FFFFFF"/>
              </a:highlight>
            </a:endParaRPr>
          </a:p>
          <a:p>
            <a:pPr indent="0" lvl="0" marL="0" rtl="0" algn="l">
              <a:spcBef>
                <a:spcPts val="1500"/>
              </a:spcBef>
              <a:spcAft>
                <a:spcPts val="1200"/>
              </a:spcAft>
              <a:buNone/>
            </a:pPr>
            <a:r>
              <a:t/>
            </a:r>
            <a:endParaRPr sz="1200">
              <a:solidFill>
                <a:srgbClr val="0D0D0D"/>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Graph Neural Network (GNN) Approach</a:t>
            </a:r>
            <a:endParaRPr b="1"/>
          </a:p>
        </p:txBody>
      </p:sp>
      <p:sp>
        <p:nvSpPr>
          <p:cNvPr id="216" name="Google Shape;216;p33"/>
          <p:cNvSpPr txBox="1"/>
          <p:nvPr>
            <p:ph idx="1" type="body"/>
          </p:nvPr>
        </p:nvSpPr>
        <p:spPr>
          <a:xfrm>
            <a:off x="460950" y="2031175"/>
            <a:ext cx="8222100" cy="27921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1500"/>
              </a:spcBef>
              <a:spcAft>
                <a:spcPts val="0"/>
              </a:spcAft>
              <a:buClr>
                <a:srgbClr val="0D0D0D"/>
              </a:buClr>
              <a:buSzPts val="1300"/>
              <a:buChar char="●"/>
            </a:pPr>
            <a:r>
              <a:rPr lang="en" sz="1300">
                <a:solidFill>
                  <a:srgbClr val="0D0D0D"/>
                </a:solidFill>
                <a:highlight>
                  <a:srgbClr val="FFFFFF"/>
                </a:highlight>
              </a:rPr>
              <a:t>GNN-based models have emerged as a </a:t>
            </a:r>
            <a:r>
              <a:rPr b="1" lang="en" sz="1300">
                <a:solidFill>
                  <a:srgbClr val="0D0D0D"/>
                </a:solidFill>
                <a:highlight>
                  <a:srgbClr val="FFFFFF"/>
                </a:highlight>
              </a:rPr>
              <a:t>promising solution for indoor localization</a:t>
            </a:r>
            <a:r>
              <a:rPr lang="en" sz="1300">
                <a:solidFill>
                  <a:srgbClr val="0D0D0D"/>
                </a:solidFill>
                <a:highlight>
                  <a:srgbClr val="FFFFFF"/>
                </a:highlight>
              </a:rPr>
              <a:t>.</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Some </a:t>
            </a:r>
            <a:r>
              <a:rPr lang="en" sz="1300">
                <a:solidFill>
                  <a:srgbClr val="0D0D0D"/>
                </a:solidFill>
                <a:highlight>
                  <a:srgbClr val="FFFFFF"/>
                </a:highlight>
              </a:rPr>
              <a:t>researchers</a:t>
            </a:r>
            <a:r>
              <a:rPr lang="en" sz="1300">
                <a:solidFill>
                  <a:srgbClr val="0D0D0D"/>
                </a:solidFill>
                <a:highlight>
                  <a:srgbClr val="FFFFFF"/>
                </a:highlight>
              </a:rPr>
              <a:t> have proposed a novel approach using heterogeneous graphs based on </a:t>
            </a:r>
            <a:r>
              <a:rPr b="1" lang="en" sz="1300">
                <a:solidFill>
                  <a:srgbClr val="0D0D0D"/>
                </a:solidFill>
                <a:highlight>
                  <a:srgbClr val="FFFFFF"/>
                </a:highlight>
              </a:rPr>
              <a:t>RSSI between Access Points (APs) and waypoints </a:t>
            </a:r>
            <a:r>
              <a:rPr lang="en" sz="1300">
                <a:solidFill>
                  <a:srgbClr val="0D0D0D"/>
                </a:solidFill>
                <a:highlight>
                  <a:srgbClr val="FFFFFF"/>
                </a:highlight>
              </a:rPr>
              <a:t>to represent topological data structure.</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Another study addressed </a:t>
            </a:r>
            <a:r>
              <a:rPr b="1" lang="en" sz="1300">
                <a:solidFill>
                  <a:srgbClr val="0D0D0D"/>
                </a:solidFill>
                <a:highlight>
                  <a:srgbClr val="FFFFFF"/>
                </a:highlight>
              </a:rPr>
              <a:t>limitations of traditional ML algorithms</a:t>
            </a:r>
            <a:r>
              <a:rPr lang="en" sz="1300">
                <a:solidFill>
                  <a:srgbClr val="0D0D0D"/>
                </a:solidFill>
                <a:highlight>
                  <a:srgbClr val="FFFFFF"/>
                </a:highlight>
              </a:rPr>
              <a:t> in encoding fingerprint data, proposing a GraphSAGE estimator for localization.</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A study introduced a GNN-based model leveraging AP geometry for WiFi RSSI-based indoor localization, </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In a separate study authors considered APs as nodes and determined </a:t>
            </a:r>
            <a:r>
              <a:rPr b="1" lang="en" sz="1300">
                <a:solidFill>
                  <a:srgbClr val="0D0D0D"/>
                </a:solidFill>
                <a:highlight>
                  <a:srgbClr val="FFFFFF"/>
                </a:highlight>
              </a:rPr>
              <a:t>edges</a:t>
            </a:r>
            <a:r>
              <a:rPr lang="en" sz="1300">
                <a:solidFill>
                  <a:srgbClr val="0D0D0D"/>
                </a:solidFill>
                <a:highlight>
                  <a:srgbClr val="FFFFFF"/>
                </a:highlight>
              </a:rPr>
              <a:t> based on </a:t>
            </a:r>
            <a:r>
              <a:rPr b="1" lang="en" sz="1300">
                <a:solidFill>
                  <a:srgbClr val="0D0D0D"/>
                </a:solidFill>
                <a:highlight>
                  <a:srgbClr val="FFFFFF"/>
                </a:highlight>
              </a:rPr>
              <a:t>received power</a:t>
            </a:r>
            <a:r>
              <a:rPr lang="en" sz="1300">
                <a:solidFill>
                  <a:srgbClr val="0D0D0D"/>
                </a:solidFill>
                <a:highlight>
                  <a:srgbClr val="FFFFFF"/>
                </a:highlight>
              </a:rPr>
              <a:t>, experimenting with both </a:t>
            </a:r>
            <a:r>
              <a:rPr b="1" lang="en" sz="1300">
                <a:solidFill>
                  <a:srgbClr val="0D0D0D"/>
                </a:solidFill>
                <a:highlight>
                  <a:srgbClr val="FFFFFF"/>
                </a:highlight>
              </a:rPr>
              <a:t>homogeneous </a:t>
            </a:r>
            <a:r>
              <a:rPr lang="en" sz="1300">
                <a:solidFill>
                  <a:srgbClr val="0D0D0D"/>
                </a:solidFill>
                <a:highlight>
                  <a:srgbClr val="FFFFFF"/>
                </a:highlight>
              </a:rPr>
              <a:t>and</a:t>
            </a:r>
            <a:r>
              <a:rPr b="1" lang="en" sz="1300">
                <a:solidFill>
                  <a:srgbClr val="0D0D0D"/>
                </a:solidFill>
                <a:highlight>
                  <a:srgbClr val="FFFFFF"/>
                </a:highlight>
              </a:rPr>
              <a:t> heterogeneous graphs</a:t>
            </a:r>
            <a:r>
              <a:rPr lang="en" sz="1300">
                <a:solidFill>
                  <a:srgbClr val="0D0D0D"/>
                </a:solidFill>
                <a:highlight>
                  <a:srgbClr val="FFFFFF"/>
                </a:highlight>
              </a:rPr>
              <a:t>.</a:t>
            </a:r>
            <a:endParaRPr sz="1300">
              <a:solidFill>
                <a:srgbClr val="0D0D0D"/>
              </a:solidFill>
              <a:highlight>
                <a:srgbClr val="FFFFFF"/>
              </a:highlight>
            </a:endParaRPr>
          </a:p>
          <a:p>
            <a:pPr indent="0" lvl="0" marL="0" rtl="0" algn="l">
              <a:spcBef>
                <a:spcPts val="1500"/>
              </a:spcBef>
              <a:spcAft>
                <a:spcPts val="1200"/>
              </a:spcAft>
              <a:buNone/>
            </a:pPr>
            <a:r>
              <a:t/>
            </a:r>
            <a:endParaRPr sz="1200">
              <a:solidFill>
                <a:srgbClr val="0D0D0D"/>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Challenges and Proposed Solution</a:t>
            </a:r>
            <a:endParaRPr b="1"/>
          </a:p>
        </p:txBody>
      </p:sp>
      <p:sp>
        <p:nvSpPr>
          <p:cNvPr id="222" name="Google Shape;222;p34"/>
          <p:cNvSpPr txBox="1"/>
          <p:nvPr>
            <p:ph idx="1" type="body"/>
          </p:nvPr>
        </p:nvSpPr>
        <p:spPr>
          <a:xfrm>
            <a:off x="808850" y="2384175"/>
            <a:ext cx="7563900" cy="2439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1500"/>
              </a:spcBef>
              <a:spcAft>
                <a:spcPts val="0"/>
              </a:spcAft>
              <a:buClr>
                <a:srgbClr val="0D0D0D"/>
              </a:buClr>
              <a:buSzPts val="1300"/>
              <a:buChar char="●"/>
            </a:pPr>
            <a:r>
              <a:rPr lang="en" sz="1300">
                <a:solidFill>
                  <a:srgbClr val="0D0D0D"/>
                </a:solidFill>
                <a:highlight>
                  <a:srgbClr val="FFFFFF"/>
                </a:highlight>
              </a:rPr>
              <a:t>Indoor localization faces challenges due to </a:t>
            </a:r>
            <a:r>
              <a:rPr b="1" lang="en" sz="1300">
                <a:solidFill>
                  <a:srgbClr val="0D0D0D"/>
                </a:solidFill>
                <a:highlight>
                  <a:srgbClr val="FFFFFF"/>
                </a:highlight>
              </a:rPr>
              <a:t>signal strength fluctuations</a:t>
            </a:r>
            <a:r>
              <a:rPr lang="en" sz="1300">
                <a:solidFill>
                  <a:srgbClr val="0D0D0D"/>
                </a:solidFill>
                <a:highlight>
                  <a:srgbClr val="FFFFFF"/>
                </a:highlight>
              </a:rPr>
              <a:t> in WiFi RSSI data.</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Varying signal strengths hinder accurate user/object localization.</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To address this, we introduce a </a:t>
            </a:r>
            <a:r>
              <a:rPr b="1" lang="en" sz="1300">
                <a:solidFill>
                  <a:srgbClr val="0D0D0D"/>
                </a:solidFill>
                <a:highlight>
                  <a:srgbClr val="FFFFFF"/>
                </a:highlight>
              </a:rPr>
              <a:t>graph-based method </a:t>
            </a:r>
            <a:r>
              <a:rPr lang="en" sz="1300">
                <a:solidFill>
                  <a:srgbClr val="0D0D0D"/>
                </a:solidFill>
                <a:highlight>
                  <a:srgbClr val="FFFFFF"/>
                </a:highlight>
              </a:rPr>
              <a:t>emphasizing </a:t>
            </a:r>
            <a:r>
              <a:rPr b="1" lang="en" sz="1300">
                <a:solidFill>
                  <a:srgbClr val="0D0D0D"/>
                </a:solidFill>
                <a:highlight>
                  <a:srgbClr val="FFFFFF"/>
                </a:highlight>
              </a:rPr>
              <a:t>stability</a:t>
            </a:r>
            <a:r>
              <a:rPr lang="en" sz="1300">
                <a:solidFill>
                  <a:srgbClr val="0D0D0D"/>
                </a:solidFill>
                <a:highlight>
                  <a:srgbClr val="FFFFFF"/>
                </a:highlight>
              </a:rPr>
              <a:t> of proximity patterns in RSSI data over individual AP RSSI values.</a:t>
            </a:r>
            <a:endParaRPr sz="1300">
              <a:solidFill>
                <a:srgbClr val="0D0D0D"/>
              </a:solidFill>
              <a:highlight>
                <a:srgbClr val="FFFFFF"/>
              </a:highlight>
            </a:endParaRPr>
          </a:p>
          <a:p>
            <a:pPr indent="-311150" lvl="0" marL="457200" rtl="0" algn="l">
              <a:lnSpc>
                <a:spcPct val="150000"/>
              </a:lnSpc>
              <a:spcBef>
                <a:spcPts val="0"/>
              </a:spcBef>
              <a:spcAft>
                <a:spcPts val="0"/>
              </a:spcAft>
              <a:buClr>
                <a:srgbClr val="0D0D0D"/>
              </a:buClr>
              <a:buSzPts val="1300"/>
              <a:buChar char="●"/>
            </a:pPr>
            <a:r>
              <a:rPr lang="en" sz="1300">
                <a:solidFill>
                  <a:srgbClr val="0D0D0D"/>
                </a:solidFill>
                <a:highlight>
                  <a:srgbClr val="FFFFFF"/>
                </a:highlight>
              </a:rPr>
              <a:t>Our method enhances accuracy and reliability of indoor localization, offering a robust solution to fluctuating signal strengths in indoor environments.</a:t>
            </a:r>
            <a:endParaRPr sz="1300">
              <a:solidFill>
                <a:srgbClr val="0D0D0D"/>
              </a:solidFill>
              <a:highlight>
                <a:srgbClr val="FFFFFF"/>
              </a:highlight>
            </a:endParaRPr>
          </a:p>
          <a:p>
            <a:pPr indent="0" lvl="0" marL="0" rtl="0" algn="l">
              <a:spcBef>
                <a:spcPts val="1500"/>
              </a:spcBef>
              <a:spcAft>
                <a:spcPts val="1200"/>
              </a:spcAft>
              <a:buNone/>
            </a:pPr>
            <a:r>
              <a:t/>
            </a:r>
            <a:endParaRPr sz="1200">
              <a:solidFill>
                <a:srgbClr val="0D0D0D"/>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Approach to the Problem…</a:t>
            </a:r>
            <a:endParaRPr b="1"/>
          </a:p>
        </p:txBody>
      </p:sp>
      <p:sp>
        <p:nvSpPr>
          <p:cNvPr id="228" name="Google Shape;228;p35"/>
          <p:cNvSpPr txBox="1"/>
          <p:nvPr>
            <p:ph idx="1" type="body"/>
          </p:nvPr>
        </p:nvSpPr>
        <p:spPr>
          <a:xfrm>
            <a:off x="460950" y="2113100"/>
            <a:ext cx="8222100" cy="2710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lang="en" sz="1500">
                <a:solidFill>
                  <a:schemeClr val="dk2"/>
                </a:solidFill>
              </a:rPr>
              <a:t>The first step towards the problem was to </a:t>
            </a:r>
            <a:r>
              <a:rPr b="1" lang="en" sz="1500">
                <a:solidFill>
                  <a:schemeClr val="dk2"/>
                </a:solidFill>
              </a:rPr>
              <a:t>preprocess the dataset </a:t>
            </a:r>
            <a:r>
              <a:rPr lang="en" sz="1500">
                <a:solidFill>
                  <a:schemeClr val="dk2"/>
                </a:solidFill>
              </a:rPr>
              <a:t>and </a:t>
            </a:r>
            <a:r>
              <a:rPr lang="en" sz="1500">
                <a:solidFill>
                  <a:schemeClr val="dk2"/>
                </a:solidFill>
              </a:rPr>
              <a:t>taking care of those cases where the node is far away from a certain AP.</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Using </a:t>
            </a:r>
            <a:r>
              <a:rPr b="1" lang="en" sz="1500">
                <a:solidFill>
                  <a:schemeClr val="dk2"/>
                </a:solidFill>
              </a:rPr>
              <a:t>classical Machine Learning</a:t>
            </a:r>
            <a:r>
              <a:rPr lang="en" sz="1500">
                <a:solidFill>
                  <a:schemeClr val="dk2"/>
                </a:solidFill>
              </a:rPr>
              <a:t> methods to see their performance ( </a:t>
            </a:r>
            <a:r>
              <a:rPr b="1" lang="en" sz="1500">
                <a:solidFill>
                  <a:schemeClr val="dk2"/>
                </a:solidFill>
              </a:rPr>
              <a:t>baseline </a:t>
            </a:r>
            <a:r>
              <a:rPr lang="en" sz="1500">
                <a:solidFill>
                  <a:schemeClr val="dk2"/>
                </a:solidFill>
              </a:rPr>
              <a:t>).</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Modifying the dataset using </a:t>
            </a:r>
            <a:r>
              <a:rPr b="1" lang="en" sz="1500">
                <a:solidFill>
                  <a:schemeClr val="dk2"/>
                </a:solidFill>
              </a:rPr>
              <a:t>Feature Engineering </a:t>
            </a:r>
            <a:r>
              <a:rPr lang="en" sz="1500">
                <a:solidFill>
                  <a:schemeClr val="dk2"/>
                </a:solidFill>
              </a:rPr>
              <a:t>methods to further bolster the performances.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Comparing the </a:t>
            </a:r>
            <a:r>
              <a:rPr b="1" lang="en" sz="1500">
                <a:solidFill>
                  <a:schemeClr val="dk2"/>
                </a:solidFill>
              </a:rPr>
              <a:t>new results vs baseline</a:t>
            </a:r>
            <a:r>
              <a:rPr lang="en" sz="1500">
                <a:solidFill>
                  <a:schemeClr val="dk2"/>
                </a:solidFill>
              </a:rPr>
              <a:t>.</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Incorporating the </a:t>
            </a:r>
            <a:r>
              <a:rPr b="1" lang="en" sz="1500">
                <a:solidFill>
                  <a:schemeClr val="dk2"/>
                </a:solidFill>
              </a:rPr>
              <a:t>Graphical structure</a:t>
            </a:r>
            <a:r>
              <a:rPr lang="en" sz="1500">
                <a:solidFill>
                  <a:schemeClr val="dk2"/>
                </a:solidFill>
              </a:rPr>
              <a:t> of the scenario and using </a:t>
            </a:r>
            <a:r>
              <a:rPr b="1" lang="en" sz="1500">
                <a:solidFill>
                  <a:schemeClr val="dk2"/>
                </a:solidFill>
              </a:rPr>
              <a:t>Graph Neural Networks</a:t>
            </a:r>
            <a:r>
              <a:rPr lang="en" sz="1500">
                <a:solidFill>
                  <a:schemeClr val="dk2"/>
                </a:solidFill>
              </a:rPr>
              <a:t> for further improvements.</a:t>
            </a:r>
            <a:endParaRPr sz="15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2" name="Shape 232"/>
        <p:cNvGrpSpPr/>
        <p:nvPr/>
      </p:nvGrpSpPr>
      <p:grpSpPr>
        <a:xfrm>
          <a:off x="0" y="0"/>
          <a:ext cx="0" cy="0"/>
          <a:chOff x="0" y="0"/>
          <a:chExt cx="0" cy="0"/>
        </a:xfrm>
      </p:grpSpPr>
      <p:pic>
        <p:nvPicPr>
          <p:cNvPr id="233" name="Google Shape;233;p36"/>
          <p:cNvPicPr preferRelativeResize="0"/>
          <p:nvPr/>
        </p:nvPicPr>
        <p:blipFill>
          <a:blip r:embed="rId3">
            <a:alphaModFix/>
          </a:blip>
          <a:stretch>
            <a:fillRect/>
          </a:stretch>
        </p:blipFill>
        <p:spPr>
          <a:xfrm>
            <a:off x="275625" y="1134400"/>
            <a:ext cx="8868375" cy="4009100"/>
          </a:xfrm>
          <a:prstGeom prst="rect">
            <a:avLst/>
          </a:prstGeom>
          <a:noFill/>
          <a:ln>
            <a:noFill/>
          </a:ln>
        </p:spPr>
      </p:pic>
      <p:sp>
        <p:nvSpPr>
          <p:cNvPr id="234" name="Google Shape;234;p36"/>
          <p:cNvSpPr txBox="1"/>
          <p:nvPr/>
        </p:nvSpPr>
        <p:spPr>
          <a:xfrm>
            <a:off x="2967075" y="428500"/>
            <a:ext cx="3892800" cy="7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chemeClr val="dk2"/>
                </a:solidFill>
              </a:rPr>
              <a:t>Dataset</a:t>
            </a:r>
            <a:endParaRPr b="1" sz="32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Dataset</a:t>
            </a:r>
            <a:endParaRPr b="1"/>
          </a:p>
        </p:txBody>
      </p:sp>
      <p:sp>
        <p:nvSpPr>
          <p:cNvPr id="240" name="Google Shape;240;p37"/>
          <p:cNvSpPr txBox="1"/>
          <p:nvPr>
            <p:ph idx="1" type="body"/>
          </p:nvPr>
        </p:nvSpPr>
        <p:spPr>
          <a:xfrm>
            <a:off x="788675" y="2113100"/>
            <a:ext cx="7765800" cy="27102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Clr>
                <a:schemeClr val="dk2"/>
              </a:buClr>
              <a:buSzPts val="1500"/>
              <a:buChar char="●"/>
            </a:pPr>
            <a:r>
              <a:rPr lang="en" sz="1500">
                <a:solidFill>
                  <a:schemeClr val="dk2"/>
                </a:solidFill>
              </a:rPr>
              <a:t>The </a:t>
            </a:r>
            <a:r>
              <a:rPr b="1" lang="en" sz="1500">
                <a:solidFill>
                  <a:schemeClr val="dk2"/>
                </a:solidFill>
              </a:rPr>
              <a:t>UJIIndoorLoc Dataset</a:t>
            </a:r>
            <a:r>
              <a:rPr lang="en" sz="1500">
                <a:solidFill>
                  <a:schemeClr val="dk2"/>
                </a:solidFill>
              </a:rPr>
              <a:t> has 529 features of which 520 are RSSI values from </a:t>
            </a:r>
            <a:r>
              <a:rPr b="1" lang="en" sz="1500">
                <a:solidFill>
                  <a:schemeClr val="dk2"/>
                </a:solidFill>
              </a:rPr>
              <a:t>520</a:t>
            </a:r>
            <a:r>
              <a:rPr lang="en" sz="1500">
                <a:solidFill>
                  <a:schemeClr val="dk2"/>
                </a:solidFill>
              </a:rPr>
              <a:t> </a:t>
            </a:r>
            <a:r>
              <a:rPr lang="en" sz="1500">
                <a:solidFill>
                  <a:schemeClr val="dk2"/>
                </a:solidFill>
              </a:rPr>
              <a:t>different </a:t>
            </a:r>
            <a:r>
              <a:rPr b="1" lang="en" sz="1500">
                <a:solidFill>
                  <a:schemeClr val="dk2"/>
                </a:solidFill>
              </a:rPr>
              <a:t>APs</a:t>
            </a:r>
            <a:r>
              <a:rPr lang="en" sz="1500">
                <a:solidFill>
                  <a:schemeClr val="dk2"/>
                </a:solidFill>
              </a:rPr>
              <a:t> distributed across </a:t>
            </a:r>
            <a:r>
              <a:rPr b="1" lang="en" sz="1500">
                <a:solidFill>
                  <a:schemeClr val="dk2"/>
                </a:solidFill>
              </a:rPr>
              <a:t>3 buildings and 4 or more floors</a:t>
            </a:r>
            <a:r>
              <a:rPr lang="en" sz="1500">
                <a:solidFill>
                  <a:schemeClr val="dk2"/>
                </a:solidFill>
              </a:rPr>
              <a:t> in each.</a:t>
            </a:r>
            <a:r>
              <a:rPr lang="en" sz="1500">
                <a:solidFill>
                  <a:schemeClr val="dk2"/>
                </a:solidFill>
              </a:rPr>
              <a:t> </a:t>
            </a:r>
            <a:endParaRPr sz="1500">
              <a:solidFill>
                <a:schemeClr val="dk2"/>
              </a:solidFill>
            </a:endParaRPr>
          </a:p>
          <a:p>
            <a:pPr indent="-323850" lvl="0" marL="457200" rtl="0" algn="l">
              <a:lnSpc>
                <a:spcPct val="150000"/>
              </a:lnSpc>
              <a:spcBef>
                <a:spcPts val="0"/>
              </a:spcBef>
              <a:spcAft>
                <a:spcPts val="0"/>
              </a:spcAft>
              <a:buClr>
                <a:schemeClr val="dk2"/>
              </a:buClr>
              <a:buSzPts val="1500"/>
              <a:buChar char="●"/>
            </a:pPr>
            <a:r>
              <a:rPr lang="en" sz="1500">
                <a:solidFill>
                  <a:schemeClr val="dk2"/>
                </a:solidFill>
              </a:rPr>
              <a:t>We implemented a </a:t>
            </a:r>
            <a:r>
              <a:rPr lang="en" sz="1500" u="sng">
                <a:solidFill>
                  <a:schemeClr val="hlink"/>
                </a:solidFill>
                <a:hlinkClick r:id="rId3"/>
              </a:rPr>
              <a:t>research paper</a:t>
            </a:r>
            <a:r>
              <a:rPr lang="en" sz="1500">
                <a:solidFill>
                  <a:schemeClr val="dk2"/>
                </a:solidFill>
              </a:rPr>
              <a:t> in </a:t>
            </a:r>
            <a:r>
              <a:rPr lang="en" sz="1500">
                <a:solidFill>
                  <a:schemeClr val="dk2"/>
                </a:solidFill>
              </a:rPr>
              <a:t>which Indoor Localization is done using RSSI values as features and building and floor number as the targeted class.</a:t>
            </a:r>
            <a:endParaRPr sz="1500">
              <a:solidFill>
                <a:schemeClr val="dk2"/>
              </a:solidFill>
            </a:endParaRPr>
          </a:p>
          <a:p>
            <a:pPr indent="-323850" lvl="0" marL="457200" rtl="0" algn="l">
              <a:lnSpc>
                <a:spcPct val="150000"/>
              </a:lnSpc>
              <a:spcBef>
                <a:spcPts val="0"/>
              </a:spcBef>
              <a:spcAft>
                <a:spcPts val="0"/>
              </a:spcAft>
              <a:buClr>
                <a:schemeClr val="dk2"/>
              </a:buClr>
              <a:buSzPts val="1500"/>
              <a:buChar char="●"/>
            </a:pPr>
            <a:r>
              <a:rPr lang="en" sz="1500">
                <a:solidFill>
                  <a:schemeClr val="dk2"/>
                </a:solidFill>
              </a:rPr>
              <a:t>We trained ML models like </a:t>
            </a:r>
            <a:r>
              <a:rPr b="1" lang="en" sz="1500">
                <a:solidFill>
                  <a:schemeClr val="dk2"/>
                </a:solidFill>
              </a:rPr>
              <a:t>KNN</a:t>
            </a:r>
            <a:r>
              <a:rPr lang="en" sz="1500">
                <a:solidFill>
                  <a:schemeClr val="dk2"/>
                </a:solidFill>
              </a:rPr>
              <a:t>( k Nearest Neighbours), </a:t>
            </a:r>
            <a:r>
              <a:rPr b="1" lang="en" sz="1500">
                <a:solidFill>
                  <a:schemeClr val="dk2"/>
                </a:solidFill>
              </a:rPr>
              <a:t>SVM</a:t>
            </a:r>
            <a:r>
              <a:rPr lang="en" sz="1500">
                <a:solidFill>
                  <a:schemeClr val="dk2"/>
                </a:solidFill>
              </a:rPr>
              <a:t>( Support Vector Machine), </a:t>
            </a:r>
            <a:r>
              <a:rPr b="1" lang="en" sz="1500">
                <a:solidFill>
                  <a:schemeClr val="dk2"/>
                </a:solidFill>
              </a:rPr>
              <a:t>MLP Classifier</a:t>
            </a:r>
            <a:r>
              <a:rPr lang="en" sz="1500">
                <a:solidFill>
                  <a:schemeClr val="dk2"/>
                </a:solidFill>
              </a:rPr>
              <a:t>( Multi Layer Perceptron) over the same and got satisfying accuracies above 90% for all the methods.</a:t>
            </a:r>
            <a:endParaRPr sz="15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pic>
        <p:nvPicPr>
          <p:cNvPr id="245" name="Google Shape;245;p38"/>
          <p:cNvPicPr preferRelativeResize="0"/>
          <p:nvPr/>
        </p:nvPicPr>
        <p:blipFill>
          <a:blip r:embed="rId3">
            <a:alphaModFix/>
          </a:blip>
          <a:stretch>
            <a:fillRect/>
          </a:stretch>
        </p:blipFill>
        <p:spPr>
          <a:xfrm>
            <a:off x="50450" y="2571750"/>
            <a:ext cx="3730200" cy="2571750"/>
          </a:xfrm>
          <a:prstGeom prst="rect">
            <a:avLst/>
          </a:prstGeom>
          <a:noFill/>
          <a:ln>
            <a:noFill/>
          </a:ln>
        </p:spPr>
      </p:pic>
      <p:pic>
        <p:nvPicPr>
          <p:cNvPr id="246" name="Google Shape;246;p38"/>
          <p:cNvPicPr preferRelativeResize="0"/>
          <p:nvPr/>
        </p:nvPicPr>
        <p:blipFill>
          <a:blip r:embed="rId4">
            <a:alphaModFix/>
          </a:blip>
          <a:stretch>
            <a:fillRect/>
          </a:stretch>
        </p:blipFill>
        <p:spPr>
          <a:xfrm>
            <a:off x="2706887" y="0"/>
            <a:ext cx="3730226" cy="2696825"/>
          </a:xfrm>
          <a:prstGeom prst="rect">
            <a:avLst/>
          </a:prstGeom>
          <a:noFill/>
          <a:ln>
            <a:noFill/>
          </a:ln>
        </p:spPr>
      </p:pic>
      <p:pic>
        <p:nvPicPr>
          <p:cNvPr id="247" name="Google Shape;247;p38"/>
          <p:cNvPicPr preferRelativeResize="0"/>
          <p:nvPr/>
        </p:nvPicPr>
        <p:blipFill>
          <a:blip r:embed="rId5">
            <a:alphaModFix/>
          </a:blip>
          <a:stretch>
            <a:fillRect/>
          </a:stretch>
        </p:blipFill>
        <p:spPr>
          <a:xfrm>
            <a:off x="5715000" y="2571750"/>
            <a:ext cx="3429000"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The DRSS factor !</a:t>
            </a:r>
            <a:endParaRPr b="1"/>
          </a:p>
        </p:txBody>
      </p:sp>
      <p:sp>
        <p:nvSpPr>
          <p:cNvPr id="253" name="Google Shape;253;p39"/>
          <p:cNvSpPr txBox="1"/>
          <p:nvPr>
            <p:ph idx="1" type="body"/>
          </p:nvPr>
        </p:nvSpPr>
        <p:spPr>
          <a:xfrm>
            <a:off x="788675" y="2113100"/>
            <a:ext cx="7765800" cy="27102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dk2"/>
              </a:buClr>
              <a:buSzPts val="1500"/>
              <a:buChar char="●"/>
            </a:pPr>
            <a:r>
              <a:rPr lang="en" sz="1500">
                <a:solidFill>
                  <a:schemeClr val="dk2"/>
                </a:solidFill>
              </a:rPr>
              <a:t>We used RSSI as the </a:t>
            </a:r>
            <a:r>
              <a:rPr b="1" lang="en" sz="1500">
                <a:solidFill>
                  <a:schemeClr val="dk2"/>
                </a:solidFill>
              </a:rPr>
              <a:t>measure of the distance</a:t>
            </a:r>
            <a:r>
              <a:rPr lang="en" sz="1500">
                <a:solidFill>
                  <a:schemeClr val="dk2"/>
                </a:solidFill>
              </a:rPr>
              <a:t> of the receiving node from the Access points, but the below expression shows that along </a:t>
            </a:r>
            <a:r>
              <a:rPr lang="en" sz="1500">
                <a:solidFill>
                  <a:schemeClr val="dk2"/>
                </a:solidFill>
              </a:rPr>
              <a:t>with the relative distance of the receiver from the access point, it also depends upon </a:t>
            </a:r>
            <a:r>
              <a:rPr b="1" lang="en" sz="1500">
                <a:solidFill>
                  <a:schemeClr val="dk2"/>
                </a:solidFill>
              </a:rPr>
              <a:t>some conditions of the device and  external environment</a:t>
            </a:r>
            <a:r>
              <a:rPr lang="en" sz="1500">
                <a:solidFill>
                  <a:schemeClr val="dk2"/>
                </a:solidFill>
              </a:rPr>
              <a:t>.</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This could be a possible reason for the </a:t>
            </a:r>
            <a:r>
              <a:rPr b="1" lang="en" sz="1500">
                <a:solidFill>
                  <a:schemeClr val="dk2"/>
                </a:solidFill>
              </a:rPr>
              <a:t>hampered accuracies</a:t>
            </a:r>
            <a:r>
              <a:rPr lang="en" sz="1500">
                <a:solidFill>
                  <a:schemeClr val="dk2"/>
                </a:solidFill>
              </a:rPr>
              <a:t>.</a:t>
            </a:r>
            <a:endParaRPr sz="1500">
              <a:solidFill>
                <a:schemeClr val="dk2"/>
              </a:solidFill>
            </a:endParaRPr>
          </a:p>
        </p:txBody>
      </p:sp>
      <p:pic>
        <p:nvPicPr>
          <p:cNvPr id="254" name="Google Shape;254;p39"/>
          <p:cNvPicPr preferRelativeResize="0"/>
          <p:nvPr/>
        </p:nvPicPr>
        <p:blipFill>
          <a:blip r:embed="rId3">
            <a:alphaModFix/>
          </a:blip>
          <a:stretch>
            <a:fillRect/>
          </a:stretch>
        </p:blipFill>
        <p:spPr>
          <a:xfrm>
            <a:off x="868450" y="3690488"/>
            <a:ext cx="3426835" cy="469150"/>
          </a:xfrm>
          <a:prstGeom prst="rect">
            <a:avLst/>
          </a:prstGeom>
          <a:noFill/>
          <a:ln>
            <a:noFill/>
          </a:ln>
        </p:spPr>
      </p:pic>
      <p:pic>
        <p:nvPicPr>
          <p:cNvPr id="255" name="Google Shape;255;p39"/>
          <p:cNvPicPr preferRelativeResize="0"/>
          <p:nvPr/>
        </p:nvPicPr>
        <p:blipFill>
          <a:blip r:embed="rId4">
            <a:alphaModFix/>
          </a:blip>
          <a:stretch>
            <a:fillRect/>
          </a:stretch>
        </p:blipFill>
        <p:spPr>
          <a:xfrm>
            <a:off x="4389350" y="3590098"/>
            <a:ext cx="4381500" cy="669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The DRSS factor !</a:t>
            </a:r>
            <a:endParaRPr b="1"/>
          </a:p>
        </p:txBody>
      </p:sp>
      <p:sp>
        <p:nvSpPr>
          <p:cNvPr id="261" name="Google Shape;261;p40"/>
          <p:cNvSpPr txBox="1"/>
          <p:nvPr>
            <p:ph idx="1" type="body"/>
          </p:nvPr>
        </p:nvSpPr>
        <p:spPr>
          <a:xfrm>
            <a:off x="322275" y="1770200"/>
            <a:ext cx="8544600" cy="326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dk2"/>
              </a:buClr>
              <a:buSzPts val="1500"/>
              <a:buChar char="●"/>
            </a:pPr>
            <a:r>
              <a:rPr lang="en" sz="1500">
                <a:solidFill>
                  <a:schemeClr val="dk2"/>
                </a:solidFill>
              </a:rPr>
              <a:t>To further </a:t>
            </a:r>
            <a:r>
              <a:rPr b="1" lang="en" sz="1500">
                <a:solidFill>
                  <a:schemeClr val="dk2"/>
                </a:solidFill>
              </a:rPr>
              <a:t>fine tune</a:t>
            </a:r>
            <a:r>
              <a:rPr lang="en" sz="1500">
                <a:solidFill>
                  <a:schemeClr val="dk2"/>
                </a:solidFill>
              </a:rPr>
              <a:t> the features so as to get more precise relative distance measurements we introduced a </a:t>
            </a:r>
            <a:r>
              <a:rPr b="1" lang="en" sz="1500">
                <a:solidFill>
                  <a:schemeClr val="dk2"/>
                </a:solidFill>
              </a:rPr>
              <a:t>new feature DRSS</a:t>
            </a:r>
            <a:r>
              <a:rPr lang="en" sz="1500">
                <a:solidFill>
                  <a:schemeClr val="dk2"/>
                </a:solidFill>
              </a:rPr>
              <a:t> into the scenario.</a:t>
            </a:r>
            <a:endParaRPr sz="1500">
              <a:solidFill>
                <a:schemeClr val="dk2"/>
              </a:solidFill>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rPr>
              <a:t>DRSS stands for </a:t>
            </a:r>
            <a:r>
              <a:rPr b="1" lang="en" sz="1500">
                <a:solidFill>
                  <a:schemeClr val="dk2"/>
                </a:solidFill>
              </a:rPr>
              <a:t>Differential Received Signal Strength</a:t>
            </a:r>
            <a:r>
              <a:rPr lang="en" sz="1500">
                <a:solidFill>
                  <a:schemeClr val="dk2"/>
                </a:solidFill>
              </a:rPr>
              <a:t> and compared to RSSI gives </a:t>
            </a:r>
            <a:r>
              <a:rPr b="1" lang="en" sz="1500">
                <a:solidFill>
                  <a:schemeClr val="dk2"/>
                </a:solidFill>
              </a:rPr>
              <a:t>more concrete</a:t>
            </a:r>
            <a:r>
              <a:rPr lang="en" sz="1500">
                <a:solidFill>
                  <a:schemeClr val="dk2"/>
                </a:solidFill>
              </a:rPr>
              <a:t> measurements of the </a:t>
            </a:r>
            <a:r>
              <a:rPr b="1" lang="en" sz="1500">
                <a:solidFill>
                  <a:schemeClr val="dk2"/>
                </a:solidFill>
              </a:rPr>
              <a:t>relative distance</a:t>
            </a:r>
            <a:r>
              <a:rPr lang="en" sz="1500">
                <a:solidFill>
                  <a:schemeClr val="dk2"/>
                </a:solidFill>
              </a:rPr>
              <a:t> of the receiving nodes from the Access points.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To eliminate the unknown RSS0, the DRSS observation between the mth receiver and the reference receiver can be expressed as</a:t>
            </a:r>
            <a:endParaRPr sz="1500">
              <a:solidFill>
                <a:schemeClr val="dk2"/>
              </a:solidFill>
            </a:endParaRPr>
          </a:p>
          <a:p>
            <a:pPr indent="0" lvl="0" marL="457200" rtl="0" algn="l">
              <a:spcBef>
                <a:spcPts val="1200"/>
              </a:spcBef>
              <a:spcAft>
                <a:spcPts val="1200"/>
              </a:spcAft>
              <a:buNone/>
            </a:pPr>
            <a:r>
              <a:t/>
            </a:r>
            <a:endParaRPr sz="1500">
              <a:solidFill>
                <a:schemeClr val="dk2"/>
              </a:solidFill>
            </a:endParaRPr>
          </a:p>
        </p:txBody>
      </p:sp>
      <p:pic>
        <p:nvPicPr>
          <p:cNvPr id="262" name="Google Shape;262;p40"/>
          <p:cNvPicPr preferRelativeResize="0"/>
          <p:nvPr/>
        </p:nvPicPr>
        <p:blipFill>
          <a:blip r:embed="rId3">
            <a:alphaModFix/>
          </a:blip>
          <a:stretch>
            <a:fillRect/>
          </a:stretch>
        </p:blipFill>
        <p:spPr>
          <a:xfrm>
            <a:off x="2251025" y="3868275"/>
            <a:ext cx="5059974" cy="823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Modifying the Dataset</a:t>
            </a:r>
            <a:endParaRPr b="1"/>
          </a:p>
        </p:txBody>
      </p:sp>
      <p:sp>
        <p:nvSpPr>
          <p:cNvPr id="268" name="Google Shape;268;p41"/>
          <p:cNvSpPr txBox="1"/>
          <p:nvPr>
            <p:ph idx="1" type="body"/>
          </p:nvPr>
        </p:nvSpPr>
        <p:spPr>
          <a:xfrm>
            <a:off x="322275" y="1770200"/>
            <a:ext cx="8544600" cy="326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lang="en" sz="1500">
                <a:solidFill>
                  <a:schemeClr val="dk2"/>
                </a:solidFill>
              </a:rPr>
              <a:t>Along with the RSSI values we also used the DRSS values as the features which we prepared by using the </a:t>
            </a:r>
            <a:r>
              <a:rPr lang="en" sz="1500">
                <a:solidFill>
                  <a:schemeClr val="dk2"/>
                </a:solidFill>
              </a:rPr>
              <a:t>existing</a:t>
            </a:r>
            <a:r>
              <a:rPr lang="en" sz="1500">
                <a:solidFill>
                  <a:schemeClr val="dk2"/>
                </a:solidFill>
              </a:rPr>
              <a:t> RSSI values and the expression in the last slide.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For every row (receiving node) in the </a:t>
            </a:r>
            <a:r>
              <a:rPr lang="en" sz="1500">
                <a:solidFill>
                  <a:schemeClr val="dk2"/>
                </a:solidFill>
              </a:rPr>
              <a:t>original</a:t>
            </a:r>
            <a:r>
              <a:rPr lang="en" sz="1500">
                <a:solidFill>
                  <a:schemeClr val="dk2"/>
                </a:solidFill>
              </a:rPr>
              <a:t> dataset, there are are values ranging from -104dB(min) to 0dB(max) and 100(signifying Nan values, AP not detected).</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First step was to shift the </a:t>
            </a:r>
            <a:r>
              <a:rPr lang="en" sz="1500">
                <a:solidFill>
                  <a:schemeClr val="dk2"/>
                </a:solidFill>
              </a:rPr>
              <a:t>origin by adding 104db to each value and putting  values &gt; 104 as Nan.</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Now among the valid values, subtracted the minimum value of each row from the all the valid entries of that row, which would give the DRSS values for all the access points.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So now the features have increased from 529 to 529+520( DRSS values for the 520 APs).</a:t>
            </a:r>
            <a:endParaRPr sz="15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226078" y="111175"/>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Pilot Assignment in cell-free MIMO</a:t>
            </a:r>
            <a:endParaRPr b="1"/>
          </a:p>
        </p:txBody>
      </p:sp>
      <p:sp>
        <p:nvSpPr>
          <p:cNvPr id="82" name="Google Shape;82;p15"/>
          <p:cNvSpPr txBox="1"/>
          <p:nvPr>
            <p:ph idx="1" type="body"/>
          </p:nvPr>
        </p:nvSpPr>
        <p:spPr>
          <a:xfrm>
            <a:off x="226075" y="1275950"/>
            <a:ext cx="2808000" cy="3163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t>
            </a:r>
            <a:r>
              <a:rPr b="1" lang="en"/>
              <a:t> </a:t>
            </a:r>
            <a:r>
              <a:rPr b="1" lang="en"/>
              <a:t>P</a:t>
            </a:r>
            <a:r>
              <a:rPr b="1" lang="en"/>
              <a:t>ilot assignment</a:t>
            </a:r>
            <a:r>
              <a:rPr lang="en"/>
              <a:t> involves allocating pilot signals to users across distributed access points without the traditional concept of cell boundaries.</a:t>
            </a:r>
            <a:endParaRPr/>
          </a:p>
          <a:p>
            <a:pPr indent="0" lvl="0" marL="0" rtl="0" algn="l">
              <a:spcBef>
                <a:spcPts val="1200"/>
              </a:spcBef>
              <a:spcAft>
                <a:spcPts val="0"/>
              </a:spcAft>
              <a:buNone/>
            </a:pPr>
            <a:r>
              <a:rPr lang="en"/>
              <a:t>- We will be using </a:t>
            </a:r>
            <a:r>
              <a:rPr b="1" lang="en"/>
              <a:t>Graph Neural Networks</a:t>
            </a:r>
            <a:r>
              <a:rPr lang="en"/>
              <a:t> (GNNs) for pilot assignment in cell-free Massive MIMO.</a:t>
            </a:r>
            <a:endParaRPr/>
          </a:p>
          <a:p>
            <a:pPr indent="0" lvl="0" marL="0" rtl="0" algn="l">
              <a:spcBef>
                <a:spcPts val="1200"/>
              </a:spcBef>
              <a:spcAft>
                <a:spcPts val="0"/>
              </a:spcAft>
              <a:buNone/>
            </a:pPr>
            <a:r>
              <a:rPr lang="en"/>
              <a:t>- While assigning pilots, 2 constraints to be followed</a:t>
            </a:r>
            <a:r>
              <a:rPr lang="en"/>
              <a:t> -</a:t>
            </a:r>
            <a:endParaRPr/>
          </a:p>
          <a:p>
            <a:pPr indent="-299085" lvl="0" marL="457200" rtl="0" algn="l">
              <a:spcBef>
                <a:spcPts val="1200"/>
              </a:spcBef>
              <a:spcAft>
                <a:spcPts val="0"/>
              </a:spcAft>
              <a:buSzPct val="100000"/>
              <a:buChar char="●"/>
            </a:pPr>
            <a:r>
              <a:rPr lang="en"/>
              <a:t>no two adjacent users have the same pilot (or label) </a:t>
            </a:r>
            <a:endParaRPr/>
          </a:p>
          <a:p>
            <a:pPr indent="-299085" lvl="0" marL="457200" rtl="0" algn="l">
              <a:spcBef>
                <a:spcPts val="0"/>
              </a:spcBef>
              <a:spcAft>
                <a:spcPts val="0"/>
              </a:spcAft>
              <a:buSzPct val="100000"/>
              <a:buChar char="●"/>
            </a:pPr>
            <a:r>
              <a:rPr lang="en"/>
              <a:t>minimum no. of unique pilots are used for assignment.</a:t>
            </a:r>
            <a:endParaRPr/>
          </a:p>
          <a:p>
            <a:pPr indent="0" lvl="0" marL="0" rtl="0" algn="l">
              <a:spcBef>
                <a:spcPts val="1200"/>
              </a:spcBef>
              <a:spcAft>
                <a:spcPts val="1200"/>
              </a:spcAft>
              <a:buNone/>
            </a:pPr>
            <a:r>
              <a:t/>
            </a:r>
            <a:endParaRPr/>
          </a:p>
        </p:txBody>
      </p:sp>
      <p:pic>
        <p:nvPicPr>
          <p:cNvPr id="83" name="Google Shape;83;p15"/>
          <p:cNvPicPr preferRelativeResize="0"/>
          <p:nvPr/>
        </p:nvPicPr>
        <p:blipFill>
          <a:blip r:embed="rId3">
            <a:alphaModFix/>
          </a:blip>
          <a:stretch>
            <a:fillRect/>
          </a:stretch>
        </p:blipFill>
        <p:spPr>
          <a:xfrm>
            <a:off x="4572000" y="111175"/>
            <a:ext cx="3474250" cy="3510550"/>
          </a:xfrm>
          <a:prstGeom prst="rect">
            <a:avLst/>
          </a:prstGeom>
          <a:noFill/>
          <a:ln>
            <a:noFill/>
          </a:ln>
          <a:effectLst>
            <a:outerShdw blurRad="57150" rotWithShape="0" algn="bl" dir="5400000" dist="19050">
              <a:srgbClr val="000000">
                <a:alpha val="50000"/>
              </a:srgbClr>
            </a:outerShdw>
          </a:effectLst>
        </p:spPr>
      </p:pic>
      <p:sp>
        <p:nvSpPr>
          <p:cNvPr id="84" name="Google Shape;84;p15"/>
          <p:cNvSpPr txBox="1"/>
          <p:nvPr/>
        </p:nvSpPr>
        <p:spPr>
          <a:xfrm>
            <a:off x="3640125" y="3675350"/>
            <a:ext cx="4629300" cy="1160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en" sz="1200">
                <a:latin typeface="Roboto"/>
                <a:ea typeface="Roboto"/>
                <a:cs typeface="Roboto"/>
                <a:sym typeface="Roboto"/>
              </a:rPr>
              <a:t>Tasks</a:t>
            </a:r>
            <a:endParaRPr b="1" sz="1200">
              <a:latin typeface="Roboto"/>
              <a:ea typeface="Roboto"/>
              <a:cs typeface="Roboto"/>
              <a:sym typeface="Roboto"/>
            </a:endParaRPr>
          </a:p>
          <a:p>
            <a:pPr indent="-304800" lvl="0" marL="457200" rtl="0" algn="just">
              <a:lnSpc>
                <a:spcPct val="115000"/>
              </a:lnSpc>
              <a:spcBef>
                <a:spcPts val="1200"/>
              </a:spcBef>
              <a:spcAft>
                <a:spcPts val="0"/>
              </a:spcAft>
              <a:buSzPts val="1200"/>
              <a:buFont typeface="Roboto"/>
              <a:buChar char="●"/>
            </a:pPr>
            <a:r>
              <a:rPr b="1" lang="en" sz="1200">
                <a:latin typeface="Roboto"/>
                <a:ea typeface="Roboto"/>
                <a:cs typeface="Roboto"/>
                <a:sym typeface="Roboto"/>
              </a:rPr>
              <a:t>Representing the network as a graph</a:t>
            </a:r>
            <a:endParaRPr b="1"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b="1" lang="en" sz="1200">
                <a:latin typeface="Roboto"/>
                <a:ea typeface="Roboto"/>
                <a:cs typeface="Roboto"/>
                <a:sym typeface="Roboto"/>
              </a:rPr>
              <a:t>Node features selection</a:t>
            </a:r>
            <a:endParaRPr b="1" sz="1200">
              <a:latin typeface="Roboto"/>
              <a:ea typeface="Roboto"/>
              <a:cs typeface="Roboto"/>
              <a:sym typeface="Roboto"/>
            </a:endParaRPr>
          </a:p>
          <a:p>
            <a:pPr indent="-304800" lvl="0" marL="457200" rtl="0" algn="just">
              <a:lnSpc>
                <a:spcPct val="115000"/>
              </a:lnSpc>
              <a:spcBef>
                <a:spcPts val="0"/>
              </a:spcBef>
              <a:spcAft>
                <a:spcPts val="0"/>
              </a:spcAft>
              <a:buSzPts val="1200"/>
              <a:buFont typeface="Roboto"/>
              <a:buChar char="●"/>
            </a:pPr>
            <a:r>
              <a:rPr b="1" lang="en" sz="1200">
                <a:latin typeface="Roboto"/>
                <a:ea typeface="Roboto"/>
                <a:cs typeface="Roboto"/>
                <a:sym typeface="Roboto"/>
              </a:rPr>
              <a:t>Designing the Graph coloring algorithm</a:t>
            </a:r>
            <a:endParaRPr b="1" sz="1200">
              <a:latin typeface="Roboto"/>
              <a:ea typeface="Roboto"/>
              <a:cs typeface="Roboto"/>
              <a:sym typeface="Roboto"/>
            </a:endParaRPr>
          </a:p>
        </p:txBody>
      </p:sp>
      <p:cxnSp>
        <p:nvCxnSpPr>
          <p:cNvPr id="85" name="Google Shape;85;p15"/>
          <p:cNvCxnSpPr/>
          <p:nvPr/>
        </p:nvCxnSpPr>
        <p:spPr>
          <a:xfrm flipH="1" rot="10800000">
            <a:off x="284175" y="1061625"/>
            <a:ext cx="2583600" cy="11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2" name="Shape 272"/>
        <p:cNvGrpSpPr/>
        <p:nvPr/>
      </p:nvGrpSpPr>
      <p:grpSpPr>
        <a:xfrm>
          <a:off x="0" y="0"/>
          <a:ext cx="0" cy="0"/>
          <a:chOff x="0" y="0"/>
          <a:chExt cx="0" cy="0"/>
        </a:xfrm>
      </p:grpSpPr>
      <p:pic>
        <p:nvPicPr>
          <p:cNvPr id="273" name="Google Shape;273;p42"/>
          <p:cNvPicPr preferRelativeResize="0"/>
          <p:nvPr/>
        </p:nvPicPr>
        <p:blipFill>
          <a:blip r:embed="rId3">
            <a:alphaModFix/>
          </a:blip>
          <a:stretch>
            <a:fillRect/>
          </a:stretch>
        </p:blipFill>
        <p:spPr>
          <a:xfrm>
            <a:off x="162500" y="1463500"/>
            <a:ext cx="8906201" cy="3613450"/>
          </a:xfrm>
          <a:prstGeom prst="rect">
            <a:avLst/>
          </a:prstGeom>
          <a:noFill/>
          <a:ln>
            <a:noFill/>
          </a:ln>
        </p:spPr>
      </p:pic>
      <p:sp>
        <p:nvSpPr>
          <p:cNvPr id="274" name="Google Shape;274;p42"/>
          <p:cNvSpPr txBox="1"/>
          <p:nvPr/>
        </p:nvSpPr>
        <p:spPr>
          <a:xfrm>
            <a:off x="415000" y="407450"/>
            <a:ext cx="8401200" cy="8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dk2"/>
                </a:solidFill>
                <a:latin typeface="Roboto"/>
                <a:ea typeface="Roboto"/>
                <a:cs typeface="Roboto"/>
                <a:sym typeface="Roboto"/>
              </a:rPr>
              <a:t>The modified dataset </a:t>
            </a:r>
            <a:r>
              <a:rPr b="1" lang="en" sz="1300">
                <a:solidFill>
                  <a:schemeClr val="dk2"/>
                </a:solidFill>
                <a:latin typeface="Roboto"/>
                <a:ea typeface="Roboto"/>
                <a:cs typeface="Roboto"/>
                <a:sym typeface="Roboto"/>
              </a:rPr>
              <a:t>consists</a:t>
            </a:r>
            <a:r>
              <a:rPr b="1" lang="en" sz="1300">
                <a:solidFill>
                  <a:schemeClr val="dk2"/>
                </a:solidFill>
                <a:latin typeface="Roboto"/>
                <a:ea typeface="Roboto"/>
                <a:cs typeface="Roboto"/>
                <a:sym typeface="Roboto"/>
              </a:rPr>
              <a:t> of 520 new </a:t>
            </a:r>
            <a:r>
              <a:rPr b="1" lang="en" sz="1300">
                <a:solidFill>
                  <a:schemeClr val="dk2"/>
                </a:solidFill>
                <a:latin typeface="Roboto"/>
                <a:ea typeface="Roboto"/>
                <a:cs typeface="Roboto"/>
                <a:sym typeface="Roboto"/>
              </a:rPr>
              <a:t>columns</a:t>
            </a:r>
            <a:r>
              <a:rPr b="1" lang="en" sz="1300">
                <a:solidFill>
                  <a:schemeClr val="dk2"/>
                </a:solidFill>
                <a:latin typeface="Roboto"/>
                <a:ea typeface="Roboto"/>
                <a:cs typeface="Roboto"/>
                <a:sym typeface="Roboto"/>
              </a:rPr>
              <a:t> of DRSS values for every receiving node (datapoint) along with the previous features.</a:t>
            </a:r>
            <a:endParaRPr b="1" sz="1300">
              <a:solidFill>
                <a:schemeClr val="dk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Incorporating the new feature</a:t>
            </a:r>
            <a:endParaRPr b="1"/>
          </a:p>
        </p:txBody>
      </p:sp>
      <p:sp>
        <p:nvSpPr>
          <p:cNvPr id="280" name="Google Shape;280;p43"/>
          <p:cNvSpPr txBox="1"/>
          <p:nvPr>
            <p:ph idx="1" type="body"/>
          </p:nvPr>
        </p:nvSpPr>
        <p:spPr>
          <a:xfrm>
            <a:off x="889525" y="2253050"/>
            <a:ext cx="7533600" cy="2783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lang="en" sz="1500">
                <a:solidFill>
                  <a:schemeClr val="dk2"/>
                </a:solidFill>
              </a:rPr>
              <a:t>We trained the same models as before ( KNNs, SVM, MLP Classifier) using the modified dataset to see the improvements.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We observed satisfying improvements in these models using our Feature Engineering Approach.</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The accuracy score plots comparing the latter and the modified technique have been shown on the next slide.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We are now working upon using the GNN model to give a further boost to the accuracy score.</a:t>
            </a:r>
            <a:endParaRPr sz="1500">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4" name="Shape 284"/>
        <p:cNvGrpSpPr/>
        <p:nvPr/>
      </p:nvGrpSpPr>
      <p:grpSpPr>
        <a:xfrm>
          <a:off x="0" y="0"/>
          <a:ext cx="0" cy="0"/>
          <a:chOff x="0" y="0"/>
          <a:chExt cx="0" cy="0"/>
        </a:xfrm>
      </p:grpSpPr>
      <p:pic>
        <p:nvPicPr>
          <p:cNvPr id="285" name="Google Shape;285;p44"/>
          <p:cNvPicPr preferRelativeResize="0"/>
          <p:nvPr/>
        </p:nvPicPr>
        <p:blipFill>
          <a:blip r:embed="rId3">
            <a:alphaModFix/>
          </a:blip>
          <a:stretch>
            <a:fillRect/>
          </a:stretch>
        </p:blipFill>
        <p:spPr>
          <a:xfrm>
            <a:off x="2766325" y="0"/>
            <a:ext cx="3510550" cy="2632913"/>
          </a:xfrm>
          <a:prstGeom prst="rect">
            <a:avLst/>
          </a:prstGeom>
          <a:noFill/>
          <a:ln>
            <a:noFill/>
          </a:ln>
        </p:spPr>
      </p:pic>
      <p:pic>
        <p:nvPicPr>
          <p:cNvPr id="286" name="Google Shape;286;p44"/>
          <p:cNvPicPr preferRelativeResize="0"/>
          <p:nvPr/>
        </p:nvPicPr>
        <p:blipFill>
          <a:blip r:embed="rId4">
            <a:alphaModFix/>
          </a:blip>
          <a:stretch>
            <a:fillRect/>
          </a:stretch>
        </p:blipFill>
        <p:spPr>
          <a:xfrm>
            <a:off x="0" y="2462312"/>
            <a:ext cx="3574901" cy="2681188"/>
          </a:xfrm>
          <a:prstGeom prst="rect">
            <a:avLst/>
          </a:prstGeom>
          <a:noFill/>
          <a:ln>
            <a:noFill/>
          </a:ln>
        </p:spPr>
      </p:pic>
      <p:pic>
        <p:nvPicPr>
          <p:cNvPr id="287" name="Google Shape;287;p44"/>
          <p:cNvPicPr preferRelativeResize="0"/>
          <p:nvPr/>
        </p:nvPicPr>
        <p:blipFill>
          <a:blip r:embed="rId5">
            <a:alphaModFix/>
          </a:blip>
          <a:stretch>
            <a:fillRect/>
          </a:stretch>
        </p:blipFill>
        <p:spPr>
          <a:xfrm>
            <a:off x="5569098" y="2462325"/>
            <a:ext cx="3574901" cy="2681176"/>
          </a:xfrm>
          <a:prstGeom prst="rect">
            <a:avLst/>
          </a:prstGeom>
          <a:noFill/>
          <a:ln>
            <a:noFill/>
          </a:ln>
        </p:spPr>
      </p:pic>
      <p:pic>
        <p:nvPicPr>
          <p:cNvPr id="288" name="Google Shape;288;p44"/>
          <p:cNvPicPr preferRelativeResize="0"/>
          <p:nvPr/>
        </p:nvPicPr>
        <p:blipFill>
          <a:blip r:embed="rId6">
            <a:alphaModFix/>
          </a:blip>
          <a:stretch>
            <a:fillRect/>
          </a:stretch>
        </p:blipFill>
        <p:spPr>
          <a:xfrm>
            <a:off x="2856150" y="114975"/>
            <a:ext cx="3420725" cy="2347350"/>
          </a:xfrm>
          <a:prstGeom prst="rect">
            <a:avLst/>
          </a:prstGeom>
          <a:noFill/>
          <a:ln>
            <a:noFill/>
          </a:ln>
        </p:spPr>
      </p:pic>
      <p:pic>
        <p:nvPicPr>
          <p:cNvPr id="289" name="Google Shape;289;p44"/>
          <p:cNvPicPr preferRelativeResize="0"/>
          <p:nvPr/>
        </p:nvPicPr>
        <p:blipFill>
          <a:blip r:embed="rId7">
            <a:alphaModFix/>
          </a:blip>
          <a:stretch>
            <a:fillRect/>
          </a:stretch>
        </p:blipFill>
        <p:spPr>
          <a:xfrm>
            <a:off x="0" y="2510581"/>
            <a:ext cx="3510550" cy="2632921"/>
          </a:xfrm>
          <a:prstGeom prst="rect">
            <a:avLst/>
          </a:prstGeom>
          <a:noFill/>
          <a:ln>
            <a:noFill/>
          </a:ln>
        </p:spPr>
      </p:pic>
      <p:pic>
        <p:nvPicPr>
          <p:cNvPr id="290" name="Google Shape;290;p44"/>
          <p:cNvPicPr preferRelativeResize="0"/>
          <p:nvPr/>
        </p:nvPicPr>
        <p:blipFill>
          <a:blip r:embed="rId8">
            <a:alphaModFix/>
          </a:blip>
          <a:stretch>
            <a:fillRect/>
          </a:stretch>
        </p:blipFill>
        <p:spPr>
          <a:xfrm>
            <a:off x="5569100" y="2462319"/>
            <a:ext cx="3574901" cy="26811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Towards a Graphical Approach</a:t>
            </a:r>
            <a:endParaRPr b="1"/>
          </a:p>
        </p:txBody>
      </p:sp>
      <p:sp>
        <p:nvSpPr>
          <p:cNvPr id="296" name="Google Shape;296;p45"/>
          <p:cNvSpPr txBox="1"/>
          <p:nvPr>
            <p:ph idx="1" type="body"/>
          </p:nvPr>
        </p:nvSpPr>
        <p:spPr>
          <a:xfrm>
            <a:off x="805200" y="2101775"/>
            <a:ext cx="7533600" cy="2783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Char char="●"/>
            </a:pPr>
            <a:r>
              <a:rPr lang="en" sz="1500">
                <a:solidFill>
                  <a:schemeClr val="dk2"/>
                </a:solidFill>
              </a:rPr>
              <a:t>Converted the tabular data to graph structure using </a:t>
            </a:r>
            <a:r>
              <a:rPr b="1" lang="en" sz="1500">
                <a:solidFill>
                  <a:schemeClr val="dk2"/>
                </a:solidFill>
              </a:rPr>
              <a:t>K Nearest Neighbours algorithm</a:t>
            </a:r>
            <a:r>
              <a:rPr lang="en" sz="1500">
                <a:solidFill>
                  <a:schemeClr val="dk2"/>
                </a:solidFill>
              </a:rPr>
              <a:t>.</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Fed this data to a </a:t>
            </a:r>
            <a:r>
              <a:rPr b="1" lang="en" sz="1500">
                <a:solidFill>
                  <a:schemeClr val="dk2"/>
                </a:solidFill>
              </a:rPr>
              <a:t>GNN</a:t>
            </a:r>
            <a:r>
              <a:rPr lang="en" sz="1500">
                <a:solidFill>
                  <a:schemeClr val="dk2"/>
                </a:solidFill>
              </a:rPr>
              <a:t> model consisting of convolutional, ReLU, and fully connected layers.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This takes into </a:t>
            </a:r>
            <a:r>
              <a:rPr lang="en" sz="1500">
                <a:solidFill>
                  <a:schemeClr val="dk2"/>
                </a:solidFill>
              </a:rPr>
              <a:t>account the information from the </a:t>
            </a:r>
            <a:r>
              <a:rPr b="1" lang="en" sz="1500">
                <a:solidFill>
                  <a:schemeClr val="dk2"/>
                </a:solidFill>
              </a:rPr>
              <a:t>neighbourhood</a:t>
            </a:r>
            <a:r>
              <a:rPr lang="en" sz="1500">
                <a:solidFill>
                  <a:schemeClr val="dk2"/>
                </a:solidFill>
              </a:rPr>
              <a:t> of the nodes and their features also according to their importance.</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The neighborhood of a node consists of its adjacent nodes in the graph. Graph Neural Networks (GNNs) aggregate information from the neighborhood of each node to capture </a:t>
            </a:r>
            <a:r>
              <a:rPr b="1" lang="en" sz="1500">
                <a:solidFill>
                  <a:schemeClr val="dk2"/>
                </a:solidFill>
              </a:rPr>
              <a:t>local structural patterns</a:t>
            </a:r>
            <a:r>
              <a:rPr lang="en" sz="1500">
                <a:solidFill>
                  <a:schemeClr val="dk2"/>
                </a:solidFill>
              </a:rPr>
              <a:t>.</a:t>
            </a:r>
            <a:endParaRPr sz="15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0" name="Shape 300"/>
        <p:cNvGrpSpPr/>
        <p:nvPr/>
      </p:nvGrpSpPr>
      <p:grpSpPr>
        <a:xfrm>
          <a:off x="0" y="0"/>
          <a:ext cx="0" cy="0"/>
          <a:chOff x="0" y="0"/>
          <a:chExt cx="0" cy="0"/>
        </a:xfrm>
      </p:grpSpPr>
      <p:pic>
        <p:nvPicPr>
          <p:cNvPr id="301" name="Google Shape;301;p46"/>
          <p:cNvPicPr preferRelativeResize="0"/>
          <p:nvPr/>
        </p:nvPicPr>
        <p:blipFill>
          <a:blip r:embed="rId3">
            <a:alphaModFix/>
          </a:blip>
          <a:stretch>
            <a:fillRect/>
          </a:stretch>
        </p:blipFill>
        <p:spPr>
          <a:xfrm>
            <a:off x="152400" y="560150"/>
            <a:ext cx="8839197" cy="3649733"/>
          </a:xfrm>
          <a:prstGeom prst="rect">
            <a:avLst/>
          </a:prstGeom>
          <a:noFill/>
          <a:ln>
            <a:noFill/>
          </a:ln>
          <a:effectLst>
            <a:outerShdw blurRad="57150" rotWithShape="0" algn="bl" dir="5400000" dist="19050">
              <a:srgbClr val="000000">
                <a:alpha val="50000"/>
              </a:srgbClr>
            </a:outerShdw>
            <a:reflection blurRad="0" dir="5400000" dist="38100" endA="0" endPos="6000" fadeDir="5400012" kx="0" rotWithShape="0" algn="bl" stA="26000" stPos="0" sy="-100000" ky="0"/>
          </a:effectLst>
        </p:spPr>
      </p:pic>
      <p:sp>
        <p:nvSpPr>
          <p:cNvPr id="302" name="Google Shape;302;p46"/>
          <p:cNvSpPr txBox="1"/>
          <p:nvPr/>
        </p:nvSpPr>
        <p:spPr>
          <a:xfrm>
            <a:off x="2658450" y="4413950"/>
            <a:ext cx="3827100" cy="918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latin typeface="Roboto"/>
                <a:ea typeface="Roboto"/>
                <a:cs typeface="Roboto"/>
                <a:sym typeface="Roboto"/>
              </a:rPr>
              <a:t>GCN Architecture</a:t>
            </a:r>
            <a:endParaRPr sz="2600">
              <a:solidFill>
                <a:schemeClr val="lt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6" name="Shape 306"/>
        <p:cNvGrpSpPr/>
        <p:nvPr/>
      </p:nvGrpSpPr>
      <p:grpSpPr>
        <a:xfrm>
          <a:off x="0" y="0"/>
          <a:ext cx="0" cy="0"/>
          <a:chOff x="0" y="0"/>
          <a:chExt cx="0" cy="0"/>
        </a:xfrm>
      </p:grpSpPr>
      <p:pic>
        <p:nvPicPr>
          <p:cNvPr id="307" name="Google Shape;307;p47"/>
          <p:cNvPicPr preferRelativeResize="0"/>
          <p:nvPr/>
        </p:nvPicPr>
        <p:blipFill>
          <a:blip r:embed="rId3">
            <a:alphaModFix/>
          </a:blip>
          <a:stretch>
            <a:fillRect/>
          </a:stretch>
        </p:blipFill>
        <p:spPr>
          <a:xfrm>
            <a:off x="1271588" y="0"/>
            <a:ext cx="6600825" cy="4819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313" name="Google Shape;313;p48"/>
          <p:cNvSpPr txBox="1"/>
          <p:nvPr>
            <p:ph idx="1" type="body"/>
          </p:nvPr>
        </p:nvSpPr>
        <p:spPr>
          <a:xfrm>
            <a:off x="226075" y="1465800"/>
            <a:ext cx="2721000" cy="31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t>Contact us:</a:t>
            </a:r>
            <a:endParaRPr sz="1400"/>
          </a:p>
          <a:p>
            <a:pPr indent="0" lvl="0" marL="0" rtl="0" algn="ctr">
              <a:spcBef>
                <a:spcPts val="1200"/>
              </a:spcBef>
              <a:spcAft>
                <a:spcPts val="0"/>
              </a:spcAft>
              <a:buNone/>
            </a:pPr>
            <a:r>
              <a:rPr b="1" lang="en" sz="1400"/>
              <a:t>Porav Rohilla </a:t>
            </a:r>
            <a:endParaRPr b="1" sz="1400"/>
          </a:p>
          <a:p>
            <a:pPr indent="0" lvl="0" marL="0" rtl="0" algn="ctr">
              <a:spcBef>
                <a:spcPts val="0"/>
              </a:spcBef>
              <a:spcAft>
                <a:spcPts val="0"/>
              </a:spcAft>
              <a:buNone/>
            </a:pPr>
            <a:r>
              <a:rPr b="1" lang="en" sz="1400"/>
              <a:t>210727</a:t>
            </a:r>
            <a:endParaRPr b="1" sz="1400"/>
          </a:p>
          <a:p>
            <a:pPr indent="0" lvl="0" marL="0" rtl="0" algn="ctr">
              <a:spcBef>
                <a:spcPts val="0"/>
              </a:spcBef>
              <a:spcAft>
                <a:spcPts val="0"/>
              </a:spcAft>
              <a:buNone/>
            </a:pPr>
            <a:r>
              <a:rPr lang="en" sz="1400"/>
              <a:t>( </a:t>
            </a:r>
            <a:r>
              <a:rPr lang="en" sz="1400" u="sng">
                <a:solidFill>
                  <a:schemeClr val="hlink"/>
                </a:solidFill>
                <a:hlinkClick r:id="rId3"/>
              </a:rPr>
              <a:t>poravr21@iitk.ac.in</a:t>
            </a:r>
            <a:r>
              <a:rPr lang="en" sz="1400"/>
              <a:t>)</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b="1" lang="en" sz="1400"/>
              <a:t>Umang Sinha </a:t>
            </a:r>
            <a:endParaRPr b="1" sz="1400"/>
          </a:p>
          <a:p>
            <a:pPr indent="0" lvl="0" marL="0" rtl="0" algn="ctr">
              <a:spcBef>
                <a:spcPts val="0"/>
              </a:spcBef>
              <a:spcAft>
                <a:spcPts val="0"/>
              </a:spcAft>
              <a:buNone/>
            </a:pPr>
            <a:r>
              <a:rPr b="1" lang="en" sz="1400"/>
              <a:t>211124</a:t>
            </a:r>
            <a:endParaRPr b="1" sz="1400"/>
          </a:p>
          <a:p>
            <a:pPr indent="0" lvl="0" marL="0" rtl="0" algn="ctr">
              <a:spcBef>
                <a:spcPts val="0"/>
              </a:spcBef>
              <a:spcAft>
                <a:spcPts val="0"/>
              </a:spcAft>
              <a:buNone/>
            </a:pPr>
            <a:r>
              <a:rPr lang="en" sz="1400"/>
              <a:t>( </a:t>
            </a:r>
            <a:r>
              <a:rPr lang="en" sz="1400" u="sng">
                <a:solidFill>
                  <a:schemeClr val="hlink"/>
                </a:solidFill>
                <a:hlinkClick r:id="rId4"/>
              </a:rPr>
              <a:t>umangs21@iitk.ac.in</a:t>
            </a:r>
            <a:r>
              <a:rPr lang="en" sz="1400"/>
              <a:t>)</a:t>
            </a:r>
            <a:endParaRPr sz="1400"/>
          </a:p>
        </p:txBody>
      </p:sp>
      <p:pic>
        <p:nvPicPr>
          <p:cNvPr descr="Black and white upward shot of Golden Gate Bridge" id="314" name="Google Shape;314;p48"/>
          <p:cNvPicPr preferRelativeResize="0"/>
          <p:nvPr/>
        </p:nvPicPr>
        <p:blipFill rotWithShape="1">
          <a:blip r:embed="rId5">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1.1 Related Work</a:t>
            </a:r>
            <a:endParaRPr/>
          </a:p>
        </p:txBody>
      </p:sp>
      <p:sp>
        <p:nvSpPr>
          <p:cNvPr id="91" name="Google Shape;91;p16"/>
          <p:cNvSpPr txBox="1"/>
          <p:nvPr>
            <p:ph idx="1" type="body"/>
          </p:nvPr>
        </p:nvSpPr>
        <p:spPr>
          <a:xfrm>
            <a:off x="471900" y="1919075"/>
            <a:ext cx="8572800" cy="3088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126">
                <a:solidFill>
                  <a:srgbClr val="1E1E1E"/>
                </a:solidFill>
              </a:rPr>
              <a:t>Recently, cell-free massive </a:t>
            </a:r>
            <a:r>
              <a:rPr b="1" lang="en" sz="2126">
                <a:solidFill>
                  <a:srgbClr val="1E1E1E"/>
                </a:solidFill>
              </a:rPr>
              <a:t>multiple-input multiple-output </a:t>
            </a:r>
            <a:r>
              <a:rPr lang="en" sz="2126">
                <a:solidFill>
                  <a:srgbClr val="1E1E1E"/>
                </a:solidFill>
              </a:rPr>
              <a:t>(MIMO) has attracted considerable attention due to its ability to avoid the </a:t>
            </a:r>
            <a:r>
              <a:rPr b="1" lang="en" sz="2126">
                <a:solidFill>
                  <a:srgbClr val="1E1E1E"/>
                </a:solidFill>
              </a:rPr>
              <a:t>inter-cell interference</a:t>
            </a:r>
            <a:r>
              <a:rPr lang="en" sz="2126">
                <a:solidFill>
                  <a:srgbClr val="1E1E1E"/>
                </a:solidFill>
              </a:rPr>
              <a:t> in cellular MIMO networks.</a:t>
            </a:r>
            <a:endParaRPr sz="2126">
              <a:solidFill>
                <a:srgbClr val="1E1E1E"/>
              </a:solidFill>
            </a:endParaRPr>
          </a:p>
          <a:p>
            <a:pPr indent="0" lvl="0" marL="0" rtl="0" algn="l">
              <a:spcBef>
                <a:spcPts val="1200"/>
              </a:spcBef>
              <a:spcAft>
                <a:spcPts val="0"/>
              </a:spcAft>
              <a:buNone/>
            </a:pPr>
            <a:r>
              <a:rPr lang="en" sz="2126">
                <a:solidFill>
                  <a:srgbClr val="1E1E1E"/>
                </a:solidFill>
              </a:rPr>
              <a:t>Various methods have been used for this purpose -</a:t>
            </a:r>
            <a:endParaRPr sz="2126">
              <a:solidFill>
                <a:srgbClr val="1E1E1E"/>
              </a:solidFill>
            </a:endParaRPr>
          </a:p>
          <a:p>
            <a:pPr indent="-323130" lvl="0" marL="457200" rtl="0" algn="l">
              <a:spcBef>
                <a:spcPts val="1200"/>
              </a:spcBef>
              <a:spcAft>
                <a:spcPts val="0"/>
              </a:spcAft>
              <a:buClr>
                <a:srgbClr val="1E1E1E"/>
              </a:buClr>
              <a:buSzPct val="100000"/>
              <a:buChar char="●"/>
            </a:pPr>
            <a:r>
              <a:rPr i="1" lang="en" sz="2126">
                <a:solidFill>
                  <a:srgbClr val="1E1E1E"/>
                </a:solidFill>
              </a:rPr>
              <a:t>random</a:t>
            </a:r>
            <a:r>
              <a:rPr lang="en" sz="2126">
                <a:solidFill>
                  <a:srgbClr val="1E1E1E"/>
                </a:solidFill>
              </a:rPr>
              <a:t> pilot assignment</a:t>
            </a:r>
            <a:endParaRPr sz="2126">
              <a:solidFill>
                <a:srgbClr val="1E1E1E"/>
              </a:solidFill>
            </a:endParaRPr>
          </a:p>
          <a:p>
            <a:pPr indent="-323130" lvl="0" marL="457200" rtl="0" algn="l">
              <a:spcBef>
                <a:spcPts val="0"/>
              </a:spcBef>
              <a:spcAft>
                <a:spcPts val="0"/>
              </a:spcAft>
              <a:buClr>
                <a:srgbClr val="1E1E1E"/>
              </a:buClr>
              <a:buSzPct val="100000"/>
              <a:buChar char="●"/>
            </a:pPr>
            <a:r>
              <a:rPr i="1" lang="en" sz="2126">
                <a:solidFill>
                  <a:srgbClr val="1E1E1E"/>
                </a:solidFill>
              </a:rPr>
              <a:t>greedy</a:t>
            </a:r>
            <a:r>
              <a:rPr lang="en" sz="2126">
                <a:solidFill>
                  <a:srgbClr val="1E1E1E"/>
                </a:solidFill>
              </a:rPr>
              <a:t> pilot assignment</a:t>
            </a:r>
            <a:endParaRPr sz="2126">
              <a:solidFill>
                <a:srgbClr val="1E1E1E"/>
              </a:solidFill>
            </a:endParaRPr>
          </a:p>
          <a:p>
            <a:pPr indent="-323130" lvl="0" marL="457200" rtl="0" algn="l">
              <a:spcBef>
                <a:spcPts val="0"/>
              </a:spcBef>
              <a:spcAft>
                <a:spcPts val="0"/>
              </a:spcAft>
              <a:buClr>
                <a:srgbClr val="1E1E1E"/>
              </a:buClr>
              <a:buSzPct val="100000"/>
              <a:buChar char="●"/>
            </a:pPr>
            <a:r>
              <a:rPr i="1" lang="en" sz="2126">
                <a:solidFill>
                  <a:srgbClr val="1E1E1E"/>
                </a:solidFill>
              </a:rPr>
              <a:t>location based greedy </a:t>
            </a:r>
            <a:r>
              <a:rPr lang="en" sz="2126">
                <a:solidFill>
                  <a:srgbClr val="1E1E1E"/>
                </a:solidFill>
              </a:rPr>
              <a:t>(LBG) pilot assignment</a:t>
            </a:r>
            <a:endParaRPr sz="2126">
              <a:solidFill>
                <a:srgbClr val="1E1E1E"/>
              </a:solidFill>
            </a:endParaRPr>
          </a:p>
          <a:p>
            <a:pPr indent="-323130" lvl="0" marL="457200" rtl="0" algn="l">
              <a:spcBef>
                <a:spcPts val="0"/>
              </a:spcBef>
              <a:spcAft>
                <a:spcPts val="0"/>
              </a:spcAft>
              <a:buClr>
                <a:srgbClr val="1E1E1E"/>
              </a:buClr>
              <a:buSzPct val="100000"/>
              <a:buChar char="●"/>
            </a:pPr>
            <a:r>
              <a:rPr lang="en" sz="2126">
                <a:solidFill>
                  <a:srgbClr val="1E1E1E"/>
                </a:solidFill>
              </a:rPr>
              <a:t>graph coloring using </a:t>
            </a:r>
            <a:r>
              <a:rPr i="1" lang="en" sz="2126">
                <a:solidFill>
                  <a:srgbClr val="1E1E1E"/>
                </a:solidFill>
              </a:rPr>
              <a:t>AP selection matrix</a:t>
            </a:r>
            <a:endParaRPr i="1" sz="2126">
              <a:solidFill>
                <a:srgbClr val="1E1E1E"/>
              </a:solidFill>
            </a:endParaRPr>
          </a:p>
          <a:p>
            <a:pPr indent="0" lvl="0" marL="0" rtl="0" algn="l">
              <a:spcBef>
                <a:spcPts val="1200"/>
              </a:spcBef>
              <a:spcAft>
                <a:spcPts val="0"/>
              </a:spcAft>
              <a:buNone/>
            </a:pPr>
            <a:r>
              <a:rPr lang="en" sz="2126">
                <a:solidFill>
                  <a:srgbClr val="1E1E1E"/>
                </a:solidFill>
              </a:rPr>
              <a:t>These </a:t>
            </a:r>
            <a:r>
              <a:rPr lang="en" sz="2126">
                <a:solidFill>
                  <a:srgbClr val="1E1E1E"/>
                </a:solidFill>
              </a:rPr>
              <a:t>various approaches have been discussed in Heng Liu, Jiayi Zhang, Shi Jin and  Bo Ai, </a:t>
            </a:r>
            <a:r>
              <a:rPr b="1" i="1" lang="en" sz="2126">
                <a:solidFill>
                  <a:srgbClr val="1E1E1E"/>
                </a:solidFill>
              </a:rPr>
              <a:t>“</a:t>
            </a:r>
            <a:r>
              <a:rPr i="1" lang="en" sz="2126">
                <a:solidFill>
                  <a:srgbClr val="1E1E1E"/>
                </a:solidFill>
              </a:rPr>
              <a:t>Graph Coloring Based Pilot Assignment for Cell-Free Massive MIMO Systems</a:t>
            </a:r>
            <a:r>
              <a:rPr b="1" i="1" lang="en" sz="2126">
                <a:solidFill>
                  <a:srgbClr val="1E1E1E"/>
                </a:solidFill>
              </a:rPr>
              <a:t>“ .</a:t>
            </a:r>
            <a:endParaRPr sz="2126">
              <a:solidFill>
                <a:srgbClr val="1E1E1E"/>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460950" y="77395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1.2 Our Proposed Approach</a:t>
            </a:r>
            <a:endParaRPr b="1"/>
          </a:p>
        </p:txBody>
      </p:sp>
      <p:sp>
        <p:nvSpPr>
          <p:cNvPr id="97" name="Google Shape;97;p17"/>
          <p:cNvSpPr txBox="1"/>
          <p:nvPr>
            <p:ph idx="1" type="body"/>
          </p:nvPr>
        </p:nvSpPr>
        <p:spPr>
          <a:xfrm>
            <a:off x="460950" y="2113100"/>
            <a:ext cx="8222100" cy="271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2"/>
              </a:buClr>
              <a:buSzPts val="1800"/>
              <a:buChar char="●"/>
            </a:pPr>
            <a:r>
              <a:rPr b="1" i="1" lang="en" u="sng">
                <a:solidFill>
                  <a:schemeClr val="dk2"/>
                </a:solidFill>
              </a:rPr>
              <a:t>Graph Coloring</a:t>
            </a:r>
            <a:r>
              <a:rPr lang="en">
                <a:solidFill>
                  <a:schemeClr val="dk2"/>
                </a:solidFill>
              </a:rPr>
              <a:t> </a:t>
            </a:r>
            <a:br>
              <a:rPr lang="en" sz="1600">
                <a:solidFill>
                  <a:schemeClr val="dk2"/>
                </a:solidFill>
              </a:rPr>
            </a:br>
            <a:r>
              <a:rPr lang="en" sz="1600">
                <a:solidFill>
                  <a:schemeClr val="dk2"/>
                </a:solidFill>
              </a:rPr>
              <a:t>-  </a:t>
            </a:r>
            <a:r>
              <a:rPr lang="en" sz="1400">
                <a:solidFill>
                  <a:schemeClr val="dk2"/>
                </a:solidFill>
              </a:rPr>
              <a:t>implementing basic </a:t>
            </a:r>
            <a:r>
              <a:rPr lang="en" sz="1400">
                <a:solidFill>
                  <a:schemeClr val="dk2"/>
                </a:solidFill>
              </a:rPr>
              <a:t>graph</a:t>
            </a:r>
            <a:r>
              <a:rPr lang="en" sz="1400">
                <a:solidFill>
                  <a:schemeClr val="dk2"/>
                </a:solidFill>
              </a:rPr>
              <a:t> coloring algorithm on a graph consisting of only user nodes.</a:t>
            </a:r>
            <a:br>
              <a:rPr lang="en" sz="1400">
                <a:solidFill>
                  <a:schemeClr val="dk2"/>
                </a:solidFill>
              </a:rPr>
            </a:br>
            <a:r>
              <a:rPr lang="en" sz="1400">
                <a:solidFill>
                  <a:schemeClr val="dk2"/>
                </a:solidFill>
              </a:rPr>
              <a:t>-   implementing graph coloring algorithm using AP selection matrix, which uses access point  information.</a:t>
            </a:r>
            <a:endParaRPr sz="1400">
              <a:solidFill>
                <a:schemeClr val="dk2"/>
              </a:solidFill>
            </a:endParaRPr>
          </a:p>
          <a:p>
            <a:pPr indent="0" lvl="0" marL="457200" rtl="0" algn="l">
              <a:spcBef>
                <a:spcPts val="1200"/>
              </a:spcBef>
              <a:spcAft>
                <a:spcPts val="0"/>
              </a:spcAft>
              <a:buNone/>
            </a:pPr>
            <a:r>
              <a:rPr lang="en" sz="1400">
                <a:solidFill>
                  <a:schemeClr val="dk2"/>
                </a:solidFill>
              </a:rPr>
              <a:t>The graph coloring algorithm was implemented because it assigns colors to the nodes in a graph, which is similar to our task of pilot assignment in user nodes, with constraints to be followed are-</a:t>
            </a:r>
            <a:br>
              <a:rPr lang="en" sz="1400">
                <a:solidFill>
                  <a:schemeClr val="dk2"/>
                </a:solidFill>
              </a:rPr>
            </a:br>
            <a:r>
              <a:rPr lang="en" sz="1400">
                <a:solidFill>
                  <a:schemeClr val="dk2"/>
                </a:solidFill>
              </a:rPr>
              <a:t>-  </a:t>
            </a:r>
            <a:r>
              <a:rPr i="1" lang="en" sz="1400">
                <a:solidFill>
                  <a:schemeClr val="dk2"/>
                </a:solidFill>
              </a:rPr>
              <a:t>no two adjacent users have the same pilot (or label)</a:t>
            </a:r>
            <a:r>
              <a:rPr lang="en" sz="1400">
                <a:solidFill>
                  <a:schemeClr val="dk2"/>
                </a:solidFill>
              </a:rPr>
              <a:t> </a:t>
            </a:r>
            <a:br>
              <a:rPr lang="en" sz="1400">
                <a:solidFill>
                  <a:schemeClr val="dk2"/>
                </a:solidFill>
              </a:rPr>
            </a:br>
            <a:r>
              <a:rPr lang="en" sz="1400">
                <a:solidFill>
                  <a:schemeClr val="dk2"/>
                </a:solidFill>
              </a:rPr>
              <a:t>-  </a:t>
            </a:r>
            <a:r>
              <a:rPr i="1" lang="en" sz="1400">
                <a:solidFill>
                  <a:schemeClr val="dk2"/>
                </a:solidFill>
              </a:rPr>
              <a:t>minimum no. of unique pilots are used for assignment.</a:t>
            </a:r>
            <a:endParaRPr i="1" sz="1600" u="sng">
              <a:solidFill>
                <a:schemeClr val="dk2"/>
              </a:solidFill>
            </a:endParaRPr>
          </a:p>
          <a:p>
            <a:pPr indent="0" lvl="0" marL="457200" rtl="0" algn="l">
              <a:spcBef>
                <a:spcPts val="1200"/>
              </a:spcBef>
              <a:spcAft>
                <a:spcPts val="1200"/>
              </a:spcAft>
              <a:buNone/>
            </a:pPr>
            <a:r>
              <a:rPr lang="en" sz="1600">
                <a:solidFill>
                  <a:schemeClr val="dk2"/>
                </a:solidFill>
              </a:rPr>
              <a:t>Various modifications were tried and implemented as the work progressed…</a:t>
            </a:r>
            <a:endParaRPr sz="16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1.3 </a:t>
            </a:r>
            <a:r>
              <a:rPr b="1" lang="en"/>
              <a:t>Dataset</a:t>
            </a:r>
            <a:endParaRPr b="1"/>
          </a:p>
        </p:txBody>
      </p:sp>
      <p:sp>
        <p:nvSpPr>
          <p:cNvPr id="103" name="Google Shape;103;p18"/>
          <p:cNvSpPr txBox="1"/>
          <p:nvPr>
            <p:ph idx="1" type="body"/>
          </p:nvPr>
        </p:nvSpPr>
        <p:spPr>
          <a:xfrm>
            <a:off x="190050" y="2048225"/>
            <a:ext cx="4100100" cy="27102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Clr>
                <a:srgbClr val="000000"/>
              </a:buClr>
              <a:buSzPct val="100000"/>
              <a:buChar char="-"/>
            </a:pPr>
            <a:r>
              <a:rPr lang="en" sz="1500">
                <a:solidFill>
                  <a:srgbClr val="000000"/>
                </a:solidFill>
              </a:rPr>
              <a:t>Initially created a homogenous graph based on Euclidean distance criteria.</a:t>
            </a:r>
            <a:endParaRPr sz="1500">
              <a:solidFill>
                <a:srgbClr val="000000"/>
              </a:solidFill>
            </a:endParaRPr>
          </a:p>
          <a:p>
            <a:pPr indent="-316706" lvl="0" marL="457200" rtl="0" algn="l">
              <a:spcBef>
                <a:spcPts val="0"/>
              </a:spcBef>
              <a:spcAft>
                <a:spcPts val="0"/>
              </a:spcAft>
              <a:buClr>
                <a:srgbClr val="000000"/>
              </a:buClr>
              <a:buSzPct val="100000"/>
              <a:buChar char="-"/>
            </a:pPr>
            <a:r>
              <a:rPr lang="en" sz="1500">
                <a:solidFill>
                  <a:srgbClr val="000000"/>
                </a:solidFill>
              </a:rPr>
              <a:t>The graph comprised nodes, which can be considered as users.</a:t>
            </a:r>
            <a:endParaRPr sz="1500">
              <a:solidFill>
                <a:srgbClr val="000000"/>
              </a:solidFill>
            </a:endParaRPr>
          </a:p>
          <a:p>
            <a:pPr indent="-316706" lvl="0" marL="457200" rtl="0" algn="l">
              <a:spcBef>
                <a:spcPts val="0"/>
              </a:spcBef>
              <a:spcAft>
                <a:spcPts val="0"/>
              </a:spcAft>
              <a:buClr>
                <a:srgbClr val="000000"/>
              </a:buClr>
              <a:buSzPct val="100000"/>
              <a:buChar char="-"/>
            </a:pPr>
            <a:r>
              <a:rPr lang="en" sz="1500">
                <a:solidFill>
                  <a:srgbClr val="000000"/>
                </a:solidFill>
              </a:rPr>
              <a:t>The nodes were connected via edges based on a euclidean distance threshold.</a:t>
            </a:r>
            <a:endParaRPr sz="1500">
              <a:solidFill>
                <a:srgbClr val="000000"/>
              </a:solidFill>
            </a:endParaRPr>
          </a:p>
          <a:p>
            <a:pPr indent="-316706" lvl="0" marL="457200" rtl="0" algn="l">
              <a:spcBef>
                <a:spcPts val="0"/>
              </a:spcBef>
              <a:spcAft>
                <a:spcPts val="0"/>
              </a:spcAft>
              <a:buClr>
                <a:srgbClr val="000000"/>
              </a:buClr>
              <a:buSzPct val="100000"/>
              <a:buChar char="-"/>
            </a:pPr>
            <a:r>
              <a:rPr lang="en" sz="1500">
                <a:solidFill>
                  <a:srgbClr val="000000"/>
                </a:solidFill>
              </a:rPr>
              <a:t>Currently, the node features are its color and its position.</a:t>
            </a:r>
            <a:endParaRPr sz="1500">
              <a:solidFill>
                <a:srgbClr val="000000"/>
              </a:solidFill>
            </a:endParaRPr>
          </a:p>
          <a:p>
            <a:pPr indent="-316706" lvl="0" marL="457200" rtl="0" algn="l">
              <a:spcBef>
                <a:spcPts val="0"/>
              </a:spcBef>
              <a:spcAft>
                <a:spcPts val="0"/>
              </a:spcAft>
              <a:buClr>
                <a:srgbClr val="000000"/>
              </a:buClr>
              <a:buSzPct val="100000"/>
              <a:buChar char="-"/>
            </a:pPr>
            <a:r>
              <a:rPr lang="en" sz="1500">
                <a:solidFill>
                  <a:srgbClr val="000000"/>
                </a:solidFill>
              </a:rPr>
              <a:t>However, we’ll explore various other features for node classification using GNN.</a:t>
            </a:r>
            <a:endParaRPr sz="1500">
              <a:solidFill>
                <a:srgbClr val="000000"/>
              </a:solidFill>
            </a:endParaRPr>
          </a:p>
          <a:p>
            <a:pPr indent="0" lvl="0" marL="457200" rtl="0" algn="l">
              <a:spcBef>
                <a:spcPts val="1200"/>
              </a:spcBef>
              <a:spcAft>
                <a:spcPts val="1200"/>
              </a:spcAft>
              <a:buNone/>
            </a:pPr>
            <a:r>
              <a:t/>
            </a:r>
            <a:endParaRPr sz="1500">
              <a:solidFill>
                <a:schemeClr val="dk2"/>
              </a:solidFill>
            </a:endParaRPr>
          </a:p>
        </p:txBody>
      </p:sp>
      <p:pic>
        <p:nvPicPr>
          <p:cNvPr id="104" name="Google Shape;104;p18"/>
          <p:cNvPicPr preferRelativeResize="0"/>
          <p:nvPr/>
        </p:nvPicPr>
        <p:blipFill>
          <a:blip r:embed="rId3">
            <a:alphaModFix/>
          </a:blip>
          <a:stretch>
            <a:fillRect/>
          </a:stretch>
        </p:blipFill>
        <p:spPr>
          <a:xfrm>
            <a:off x="4572000" y="2384954"/>
            <a:ext cx="2196850" cy="1660950"/>
          </a:xfrm>
          <a:prstGeom prst="rect">
            <a:avLst/>
          </a:prstGeom>
          <a:noFill/>
          <a:ln>
            <a:noFill/>
          </a:ln>
          <a:effectLst>
            <a:outerShdw blurRad="57150" rotWithShape="0" algn="bl" dir="5400000" dist="19050">
              <a:srgbClr val="000000">
                <a:alpha val="50000"/>
              </a:srgbClr>
            </a:outerShdw>
            <a:reflection blurRad="0" dir="5400000" dist="38100" endA="0" endPos="22000" fadeDir="5400012" kx="0" rotWithShape="0" algn="bl" stA="10000" stPos="0" sy="-100000" ky="0"/>
          </a:effectLst>
        </p:spPr>
      </p:pic>
      <p:pic>
        <p:nvPicPr>
          <p:cNvPr id="105" name="Google Shape;105;p18"/>
          <p:cNvPicPr preferRelativeResize="0"/>
          <p:nvPr/>
        </p:nvPicPr>
        <p:blipFill>
          <a:blip r:embed="rId4">
            <a:alphaModFix/>
          </a:blip>
          <a:stretch>
            <a:fillRect/>
          </a:stretch>
        </p:blipFill>
        <p:spPr>
          <a:xfrm>
            <a:off x="6865150" y="2384950"/>
            <a:ext cx="2196833" cy="1660950"/>
          </a:xfrm>
          <a:prstGeom prst="rect">
            <a:avLst/>
          </a:prstGeom>
          <a:noFill/>
          <a:ln>
            <a:noFill/>
          </a:ln>
          <a:effectLst>
            <a:outerShdw blurRad="57150" rotWithShape="0" algn="bl" dir="5400000" dist="19050">
              <a:srgbClr val="000000">
                <a:alpha val="50000"/>
              </a:srgbClr>
            </a:outerShdw>
            <a:reflection blurRad="0" dir="5400000" dist="38100" endA="0" endPos="17000" fadeDir="5400012" kx="0" rotWithShape="0" algn="bl" stA="24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1.4 Different Graphs Generated</a:t>
            </a:r>
            <a:endParaRPr/>
          </a:p>
        </p:txBody>
      </p:sp>
      <p:sp>
        <p:nvSpPr>
          <p:cNvPr id="111" name="Google Shape;111;p19"/>
          <p:cNvSpPr txBox="1"/>
          <p:nvPr>
            <p:ph idx="1" type="body"/>
          </p:nvPr>
        </p:nvSpPr>
        <p:spPr>
          <a:xfrm>
            <a:off x="471900" y="1919075"/>
            <a:ext cx="8584500" cy="313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n">
                <a:solidFill>
                  <a:schemeClr val="dk2"/>
                </a:solidFill>
              </a:rPr>
              <a:t>Started with a basic graph, consisting of user nodes, edges between them based on </a:t>
            </a:r>
            <a:r>
              <a:rPr b="1" lang="en">
                <a:solidFill>
                  <a:schemeClr val="dk2"/>
                </a:solidFill>
              </a:rPr>
              <a:t>Euclidean distance</a:t>
            </a:r>
            <a:r>
              <a:rPr lang="en">
                <a:solidFill>
                  <a:schemeClr val="dk2"/>
                </a:solidFill>
              </a:rPr>
              <a:t> criteria.</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Modified the graph by introducing access points, added edge between two users if they had more than a particular no. of closest access points in common, in addition to the original edges.</a:t>
            </a:r>
            <a:endParaRPr>
              <a:solidFill>
                <a:schemeClr val="dk2"/>
              </a:solidFill>
            </a:endParaRPr>
          </a:p>
          <a:p>
            <a:pPr indent="-342900" lvl="0" marL="457200" rtl="0" algn="l">
              <a:spcBef>
                <a:spcPts val="0"/>
              </a:spcBef>
              <a:spcAft>
                <a:spcPts val="0"/>
              </a:spcAft>
              <a:buClr>
                <a:schemeClr val="dk2"/>
              </a:buClr>
              <a:buSzPts val="1800"/>
              <a:buChar char="●"/>
            </a:pPr>
            <a:r>
              <a:rPr lang="en">
                <a:solidFill>
                  <a:schemeClr val="dk2"/>
                </a:solidFill>
              </a:rPr>
              <a:t>Used the </a:t>
            </a:r>
            <a:r>
              <a:rPr b="1" lang="en">
                <a:solidFill>
                  <a:schemeClr val="dk2"/>
                </a:solidFill>
              </a:rPr>
              <a:t>access point selection matrix</a:t>
            </a:r>
            <a:r>
              <a:rPr lang="en">
                <a:solidFill>
                  <a:schemeClr val="dk2"/>
                </a:solidFill>
              </a:rPr>
              <a:t> given in the paper </a:t>
            </a:r>
            <a:r>
              <a:rPr i="1" lang="en" sz="1500">
                <a:solidFill>
                  <a:schemeClr val="dk2"/>
                </a:solidFill>
              </a:rPr>
              <a:t>Vismika Ranasinghe, Nandana Rajatheva, and Matti Latva-aho, “Graph Neural Network Based Access Point Selection for Cell-Free Massive MIMO Systems”</a:t>
            </a:r>
            <a:r>
              <a:rPr lang="en">
                <a:solidFill>
                  <a:schemeClr val="dk2"/>
                </a:solidFill>
              </a:rPr>
              <a:t>  and added edges between users if they had more than 2 common access points. Applied graph coloring algorithm on this.</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269825" y="0"/>
            <a:ext cx="3091075" cy="2337050"/>
          </a:xfrm>
          <a:prstGeom prst="rect">
            <a:avLst/>
          </a:prstGeom>
          <a:noFill/>
          <a:ln>
            <a:noFill/>
          </a:ln>
        </p:spPr>
      </p:pic>
      <p:pic>
        <p:nvPicPr>
          <p:cNvPr id="117" name="Google Shape;117;p20"/>
          <p:cNvPicPr preferRelativeResize="0"/>
          <p:nvPr/>
        </p:nvPicPr>
        <p:blipFill>
          <a:blip r:embed="rId4">
            <a:alphaModFix/>
          </a:blip>
          <a:stretch>
            <a:fillRect/>
          </a:stretch>
        </p:blipFill>
        <p:spPr>
          <a:xfrm>
            <a:off x="5198066" y="0"/>
            <a:ext cx="3159433" cy="2388725"/>
          </a:xfrm>
          <a:prstGeom prst="rect">
            <a:avLst/>
          </a:prstGeom>
          <a:noFill/>
          <a:ln>
            <a:noFill/>
          </a:ln>
        </p:spPr>
      </p:pic>
      <p:pic>
        <p:nvPicPr>
          <p:cNvPr id="118" name="Google Shape;118;p20"/>
          <p:cNvPicPr preferRelativeResize="0"/>
          <p:nvPr/>
        </p:nvPicPr>
        <p:blipFill>
          <a:blip r:embed="rId5">
            <a:alphaModFix/>
          </a:blip>
          <a:stretch>
            <a:fillRect/>
          </a:stretch>
        </p:blipFill>
        <p:spPr>
          <a:xfrm>
            <a:off x="195149" y="2740850"/>
            <a:ext cx="3016774" cy="2280875"/>
          </a:xfrm>
          <a:prstGeom prst="rect">
            <a:avLst/>
          </a:prstGeom>
          <a:noFill/>
          <a:ln>
            <a:noFill/>
          </a:ln>
        </p:spPr>
      </p:pic>
      <p:cxnSp>
        <p:nvCxnSpPr>
          <p:cNvPr id="119" name="Google Shape;119;p20"/>
          <p:cNvCxnSpPr/>
          <p:nvPr/>
        </p:nvCxnSpPr>
        <p:spPr>
          <a:xfrm>
            <a:off x="3654475" y="1214250"/>
            <a:ext cx="1326900" cy="117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0"/>
          <p:cNvSpPr txBox="1"/>
          <p:nvPr/>
        </p:nvSpPr>
        <p:spPr>
          <a:xfrm>
            <a:off x="3621900" y="513124"/>
            <a:ext cx="14091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Adding edges based on euclidean dist.</a:t>
            </a:r>
            <a:endParaRPr sz="1200">
              <a:solidFill>
                <a:schemeClr val="dk2"/>
              </a:solidFill>
              <a:latin typeface="Roboto"/>
              <a:ea typeface="Roboto"/>
              <a:cs typeface="Roboto"/>
              <a:sym typeface="Roboto"/>
            </a:endParaRPr>
          </a:p>
        </p:txBody>
      </p:sp>
      <p:sp>
        <p:nvSpPr>
          <p:cNvPr id="121" name="Google Shape;121;p20"/>
          <p:cNvSpPr txBox="1"/>
          <p:nvPr/>
        </p:nvSpPr>
        <p:spPr>
          <a:xfrm>
            <a:off x="328500" y="2247650"/>
            <a:ext cx="2128200" cy="4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Graph with only user nodes</a:t>
            </a:r>
            <a:endParaRPr sz="1100">
              <a:solidFill>
                <a:schemeClr val="dk2"/>
              </a:solidFill>
              <a:latin typeface="Roboto"/>
              <a:ea typeface="Roboto"/>
              <a:cs typeface="Roboto"/>
              <a:sym typeface="Roboto"/>
            </a:endParaRPr>
          </a:p>
        </p:txBody>
      </p:sp>
      <p:sp>
        <p:nvSpPr>
          <p:cNvPr id="122" name="Google Shape;122;p20"/>
          <p:cNvSpPr txBox="1"/>
          <p:nvPr/>
        </p:nvSpPr>
        <p:spPr>
          <a:xfrm>
            <a:off x="3211925" y="4321700"/>
            <a:ext cx="2630400" cy="7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Graph with randomly located user nodes and uniformly located access points</a:t>
            </a:r>
            <a:endParaRPr sz="1100">
              <a:solidFill>
                <a:schemeClr val="dk2"/>
              </a:solidFill>
              <a:latin typeface="Roboto"/>
              <a:ea typeface="Roboto"/>
              <a:cs typeface="Roboto"/>
              <a:sym typeface="Roboto"/>
            </a:endParaRPr>
          </a:p>
          <a:p>
            <a:pPr indent="0" lvl="0" marL="0" rtl="0" algn="l">
              <a:spcBef>
                <a:spcPts val="0"/>
              </a:spcBef>
              <a:spcAft>
                <a:spcPts val="0"/>
              </a:spcAft>
              <a:buNone/>
            </a:pPr>
            <a:r>
              <a:t/>
            </a:r>
            <a:endParaRPr sz="1100">
              <a:solidFill>
                <a:schemeClr val="dk2"/>
              </a:solidFill>
              <a:latin typeface="Roboto"/>
              <a:ea typeface="Roboto"/>
              <a:cs typeface="Roboto"/>
              <a:sym typeface="Roboto"/>
            </a:endParaRPr>
          </a:p>
        </p:txBody>
      </p:sp>
      <p:pic>
        <p:nvPicPr>
          <p:cNvPr id="123" name="Google Shape;123;p20"/>
          <p:cNvPicPr preferRelativeResize="0"/>
          <p:nvPr/>
        </p:nvPicPr>
        <p:blipFill>
          <a:blip r:embed="rId6">
            <a:alphaModFix/>
          </a:blip>
          <a:stretch>
            <a:fillRect/>
          </a:stretch>
        </p:blipFill>
        <p:spPr>
          <a:xfrm>
            <a:off x="5905500" y="2571750"/>
            <a:ext cx="3109575" cy="2351027"/>
          </a:xfrm>
          <a:prstGeom prst="rect">
            <a:avLst/>
          </a:prstGeom>
          <a:noFill/>
          <a:ln>
            <a:noFill/>
          </a:ln>
        </p:spPr>
      </p:pic>
      <p:cxnSp>
        <p:nvCxnSpPr>
          <p:cNvPr id="124" name="Google Shape;124;p20"/>
          <p:cNvCxnSpPr/>
          <p:nvPr/>
        </p:nvCxnSpPr>
        <p:spPr>
          <a:xfrm flipH="1">
            <a:off x="3266825" y="4349675"/>
            <a:ext cx="622500" cy="117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20"/>
          <p:cNvSpPr txBox="1"/>
          <p:nvPr/>
        </p:nvSpPr>
        <p:spPr>
          <a:xfrm>
            <a:off x="4395850" y="2811325"/>
            <a:ext cx="1910400" cy="6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Roboto"/>
                <a:ea typeface="Roboto"/>
                <a:cs typeface="Roboto"/>
                <a:sym typeface="Roboto"/>
              </a:rPr>
              <a:t>Edges based on AP_selection_matrix</a:t>
            </a:r>
            <a:endParaRPr sz="1100">
              <a:solidFill>
                <a:schemeClr val="dk2"/>
              </a:solidFill>
              <a:latin typeface="Roboto"/>
              <a:ea typeface="Roboto"/>
              <a:cs typeface="Roboto"/>
              <a:sym typeface="Roboto"/>
            </a:endParaRPr>
          </a:p>
        </p:txBody>
      </p:sp>
      <p:cxnSp>
        <p:nvCxnSpPr>
          <p:cNvPr id="126" name="Google Shape;126;p20"/>
          <p:cNvCxnSpPr/>
          <p:nvPr/>
        </p:nvCxnSpPr>
        <p:spPr>
          <a:xfrm flipH="1" rot="10800000">
            <a:off x="4629150" y="3398500"/>
            <a:ext cx="1150800" cy="1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1.5 Problems faced in Graph Coloring</a:t>
            </a:r>
            <a:endParaRPr/>
          </a:p>
        </p:txBody>
      </p:sp>
      <p:sp>
        <p:nvSpPr>
          <p:cNvPr id="132" name="Google Shape;132;p21"/>
          <p:cNvSpPr txBox="1"/>
          <p:nvPr>
            <p:ph idx="1" type="body"/>
          </p:nvPr>
        </p:nvSpPr>
        <p:spPr>
          <a:xfrm>
            <a:off x="471900" y="1919075"/>
            <a:ext cx="7868100" cy="28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E1E1E"/>
                </a:solidFill>
              </a:rPr>
              <a:t>Standard Graph coloring cannot be used in cell-free massive MIMO systems directly because - </a:t>
            </a:r>
            <a:endParaRPr>
              <a:solidFill>
                <a:srgbClr val="1E1E1E"/>
              </a:solidFill>
            </a:endParaRPr>
          </a:p>
          <a:p>
            <a:pPr indent="-342900" lvl="0" marL="457200" rtl="0" algn="l">
              <a:spcBef>
                <a:spcPts val="1200"/>
              </a:spcBef>
              <a:spcAft>
                <a:spcPts val="0"/>
              </a:spcAft>
              <a:buClr>
                <a:srgbClr val="1E1E1E"/>
              </a:buClr>
              <a:buSzPts val="1800"/>
              <a:buChar char="●"/>
            </a:pPr>
            <a:r>
              <a:rPr lang="en">
                <a:solidFill>
                  <a:srgbClr val="1E1E1E"/>
                </a:solidFill>
              </a:rPr>
              <a:t>Due to large number of users, the </a:t>
            </a:r>
            <a:r>
              <a:rPr b="1" lang="en">
                <a:solidFill>
                  <a:srgbClr val="1E1E1E"/>
                </a:solidFill>
              </a:rPr>
              <a:t>orthogonality</a:t>
            </a:r>
            <a:r>
              <a:rPr lang="en">
                <a:solidFill>
                  <a:srgbClr val="1E1E1E"/>
                </a:solidFill>
              </a:rPr>
              <a:t> among the pilot sequences for all UEs is typically </a:t>
            </a:r>
            <a:r>
              <a:rPr b="1" lang="en">
                <a:solidFill>
                  <a:srgbClr val="1E1E1E"/>
                </a:solidFill>
              </a:rPr>
              <a:t>not achieved</a:t>
            </a:r>
            <a:r>
              <a:rPr lang="en">
                <a:solidFill>
                  <a:srgbClr val="1E1E1E"/>
                </a:solidFill>
              </a:rPr>
              <a:t> in cell-free massive MIMO systems.</a:t>
            </a:r>
            <a:endParaRPr>
              <a:solidFill>
                <a:srgbClr val="1E1E1E"/>
              </a:solidFill>
            </a:endParaRPr>
          </a:p>
          <a:p>
            <a:pPr indent="-342900" lvl="0" marL="457200" rtl="0" algn="l">
              <a:spcBef>
                <a:spcPts val="0"/>
              </a:spcBef>
              <a:spcAft>
                <a:spcPts val="0"/>
              </a:spcAft>
              <a:buClr>
                <a:srgbClr val="1E1E1E"/>
              </a:buClr>
              <a:buSzPts val="1800"/>
              <a:buChar char="●"/>
            </a:pPr>
            <a:r>
              <a:rPr lang="en">
                <a:solidFill>
                  <a:srgbClr val="1E1E1E"/>
                </a:solidFill>
              </a:rPr>
              <a:t>Also, it does not ensure </a:t>
            </a:r>
            <a:r>
              <a:rPr b="1" lang="en">
                <a:solidFill>
                  <a:srgbClr val="1E1E1E"/>
                </a:solidFill>
              </a:rPr>
              <a:t>uniform distribution</a:t>
            </a:r>
            <a:r>
              <a:rPr lang="en">
                <a:solidFill>
                  <a:srgbClr val="1E1E1E"/>
                </a:solidFill>
              </a:rPr>
              <a:t> of pilots, such that some pilots may be used much more than the others, which is not desired as it is not optimal.</a:t>
            </a:r>
            <a:endParaRPr>
              <a:solidFill>
                <a:srgbClr val="1E1E1E"/>
              </a:solidFill>
            </a:endParaRPr>
          </a:p>
          <a:p>
            <a:pPr indent="0" lvl="0" marL="457200" rtl="0" algn="l">
              <a:spcBef>
                <a:spcPts val="1200"/>
              </a:spcBef>
              <a:spcAft>
                <a:spcPts val="1200"/>
              </a:spcAft>
              <a:buNone/>
            </a:pPr>
            <a:r>
              <a:rPr lang="en">
                <a:solidFill>
                  <a:srgbClr val="1E1E1E"/>
                </a:solidFill>
              </a:rPr>
              <a:t> </a:t>
            </a:r>
            <a:endParaRPr>
              <a:solidFill>
                <a:srgbClr val="1E1E1E"/>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